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0"/>
  </p:notesMasterIdLst>
  <p:sldIdLst>
    <p:sldId id="256" r:id="rId5"/>
    <p:sldId id="261" r:id="rId6"/>
    <p:sldId id="290" r:id="rId7"/>
    <p:sldId id="281" r:id="rId8"/>
    <p:sldId id="263" r:id="rId9"/>
    <p:sldId id="269" r:id="rId10"/>
    <p:sldId id="291" r:id="rId11"/>
    <p:sldId id="264" r:id="rId12"/>
    <p:sldId id="288" r:id="rId13"/>
    <p:sldId id="284" r:id="rId14"/>
    <p:sldId id="286" r:id="rId15"/>
    <p:sldId id="285" r:id="rId16"/>
    <p:sldId id="287" r:id="rId17"/>
    <p:sldId id="278" r:id="rId18"/>
    <p:sldId id="270" r:id="rId19"/>
    <p:sldId id="271" r:id="rId20"/>
    <p:sldId id="282" r:id="rId21"/>
    <p:sldId id="274" r:id="rId22"/>
    <p:sldId id="273" r:id="rId23"/>
    <p:sldId id="275" r:id="rId24"/>
    <p:sldId id="289" r:id="rId25"/>
    <p:sldId id="277" r:id="rId26"/>
    <p:sldId id="283" r:id="rId27"/>
    <p:sldId id="276" r:id="rId28"/>
    <p:sldId id="280"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1" roundtripDataSignature="AMtx7mhwLgFvY/o0H+0Nk4e0QOvz9N6R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1F5F0E-4F6D-E766-B0AB-483B05C4AB5E}" name="Jan Carsten Gjerløw" initials="JCG" userId="S::jan@eviggronn.no::2a285ba2-6e66-433c-8778-0e8f59f092ed" providerId="AD"/>
  <p188:author id="{BE6DF9A9-0334-E2E6-2621-AF38B5BE9F76}" name="Jon Eriksen" initials="JE" userId="S::jon@kunnskapsbyen.no::0431b3b3-d7a0-44d8-ad7a-46d12fba33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7E4"/>
    <a:srgbClr val="026EBA"/>
    <a:srgbClr val="385988"/>
    <a:srgbClr val="F2F0F3"/>
    <a:srgbClr val="F40002"/>
    <a:srgbClr val="E01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8" autoAdjust="0"/>
    <p:restoredTop sz="95741"/>
  </p:normalViewPr>
  <p:slideViewPr>
    <p:cSldViewPr snapToGrid="0">
      <p:cViewPr varScale="1">
        <p:scale>
          <a:sx n="110" d="100"/>
          <a:sy n="110" d="100"/>
        </p:scale>
        <p:origin x="834"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nc\Desktop\Jan%20C\1.%20Prosjekter\7%20Next%20Wave\Hovedprosjekt\WP%205\Number%20of%20truck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nc\Desktop\Jan%20C\1.%20Prosjekter\7%20Next%20Wave\Hovedprosjekt\WP%205\Number%20of%20truck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'Ark1'!$D$16</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'Ark1'!$A$17:$A$21</c:f>
              <c:strCache>
                <c:ptCount val="5"/>
                <c:pt idx="0">
                  <c:v>Denmark a)</c:v>
                </c:pt>
                <c:pt idx="1">
                  <c:v>Sweden b)</c:v>
                </c:pt>
                <c:pt idx="2">
                  <c:v>Norway</c:v>
                </c:pt>
                <c:pt idx="3">
                  <c:v>Finland c)</c:v>
                </c:pt>
                <c:pt idx="4">
                  <c:v>Iceland d)</c:v>
                </c:pt>
              </c:strCache>
            </c:strRef>
          </c:cat>
          <c:val>
            <c:numRef>
              <c:f>'Ark1'!$D$17:$D$21</c:f>
              <c:numCache>
                <c:formatCode>_-* #\ ##0_-;\-* #\ ##0_-;_-* "-"??_-;_-@_-</c:formatCode>
                <c:ptCount val="5"/>
                <c:pt idx="0">
                  <c:v>3000</c:v>
                </c:pt>
                <c:pt idx="1">
                  <c:v>150</c:v>
                </c:pt>
                <c:pt idx="2">
                  <c:v>250</c:v>
                </c:pt>
                <c:pt idx="3">
                  <c:v>20</c:v>
                </c:pt>
                <c:pt idx="4">
                  <c:v>20</c:v>
                </c:pt>
              </c:numCache>
            </c:numRef>
          </c:val>
          <c:extLst>
            <c:ext xmlns:c16="http://schemas.microsoft.com/office/drawing/2014/chart" uri="{C3380CC4-5D6E-409C-BE32-E72D297353CC}">
              <c16:uniqueId val="{00000000-C0BC-914F-97D4-56F9F9A01D1C}"/>
            </c:ext>
          </c:extLst>
        </c:ser>
        <c:dLbls>
          <c:showLegendKey val="0"/>
          <c:showVal val="0"/>
          <c:showCatName val="0"/>
          <c:showSerName val="0"/>
          <c:showPercent val="0"/>
          <c:showBubbleSize val="0"/>
        </c:dLbls>
        <c:gapWidth val="219"/>
        <c:overlap val="-27"/>
        <c:axId val="661509136"/>
        <c:axId val="661510784"/>
      </c:barChart>
      <c:catAx>
        <c:axId val="66150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61510784"/>
        <c:crosses val="autoZero"/>
        <c:auto val="1"/>
        <c:lblAlgn val="ctr"/>
        <c:lblOffset val="100"/>
        <c:noMultiLvlLbl val="0"/>
      </c:catAx>
      <c:valAx>
        <c:axId val="66151078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61509136"/>
        <c:crosses val="autoZero"/>
        <c:crossBetween val="between"/>
      </c:valAx>
      <c:spPr>
        <a:noFill/>
        <a:ln>
          <a:noFill/>
        </a:ln>
        <a:effectLst/>
      </c:spPr>
    </c:plotArea>
    <c:plotVisOnly val="1"/>
    <c:dispBlanksAs val="gap"/>
    <c:showDLblsOverMax val="0"/>
  </c:chart>
  <c:spPr>
    <a:noFill/>
    <a:ln>
      <a:solidFill>
        <a:srgbClr val="00B0F0"/>
      </a:solid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'Ark1'!$E$16</c:f>
              <c:strCache>
                <c:ptCount val="1"/>
                <c:pt idx="0">
                  <c:v>2030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'Ark1'!$A$17:$A$21</c:f>
              <c:strCache>
                <c:ptCount val="5"/>
                <c:pt idx="0">
                  <c:v>Denmark a)</c:v>
                </c:pt>
                <c:pt idx="1">
                  <c:v>Sweden b)</c:v>
                </c:pt>
                <c:pt idx="2">
                  <c:v>Norway</c:v>
                </c:pt>
                <c:pt idx="3">
                  <c:v>Finland c)</c:v>
                </c:pt>
                <c:pt idx="4">
                  <c:v>Iceland d)</c:v>
                </c:pt>
              </c:strCache>
            </c:strRef>
          </c:cat>
          <c:val>
            <c:numRef>
              <c:f>'Ark1'!$E$17:$E$21</c:f>
              <c:numCache>
                <c:formatCode>_-* #\ ##0_-;\-* #\ ##0_-;_-* "-"??_-;_-@_-</c:formatCode>
                <c:ptCount val="5"/>
                <c:pt idx="0">
                  <c:v>10000</c:v>
                </c:pt>
                <c:pt idx="1">
                  <c:v>3900</c:v>
                </c:pt>
                <c:pt idx="2">
                  <c:v>3900</c:v>
                </c:pt>
                <c:pt idx="3">
                  <c:v>300</c:v>
                </c:pt>
                <c:pt idx="4">
                  <c:v>250</c:v>
                </c:pt>
              </c:numCache>
            </c:numRef>
          </c:val>
          <c:extLst>
            <c:ext xmlns:c16="http://schemas.microsoft.com/office/drawing/2014/chart" uri="{C3380CC4-5D6E-409C-BE32-E72D297353CC}">
              <c16:uniqueId val="{00000000-C73C-224C-B57A-D6439BD4FAA6}"/>
            </c:ext>
          </c:extLst>
        </c:ser>
        <c:dLbls>
          <c:showLegendKey val="0"/>
          <c:showVal val="0"/>
          <c:showCatName val="0"/>
          <c:showSerName val="0"/>
          <c:showPercent val="0"/>
          <c:showBubbleSize val="0"/>
        </c:dLbls>
        <c:gapWidth val="219"/>
        <c:overlap val="-27"/>
        <c:axId val="674038656"/>
        <c:axId val="674040304"/>
      </c:barChart>
      <c:catAx>
        <c:axId val="6740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74040304"/>
        <c:crosses val="autoZero"/>
        <c:auto val="1"/>
        <c:lblAlgn val="ctr"/>
        <c:lblOffset val="100"/>
        <c:noMultiLvlLbl val="0"/>
      </c:catAx>
      <c:valAx>
        <c:axId val="67404030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74038656"/>
        <c:crosses val="autoZero"/>
        <c:crossBetween val="between"/>
      </c:valAx>
      <c:spPr>
        <a:noFill/>
        <a:ln>
          <a:noFill/>
        </a:ln>
        <a:effectLst/>
      </c:spPr>
    </c:plotArea>
    <c:plotVisOnly val="1"/>
    <c:dispBlanksAs val="gap"/>
    <c:showDLblsOverMax val="0"/>
  </c:chart>
  <c:spPr>
    <a:noFill/>
    <a:ln>
      <a:solidFill>
        <a:srgbClr val="00B0F0"/>
      </a:solid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65042010c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765042010c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9431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804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48457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85004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6598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62205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9939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6330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686378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81079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13180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79114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799631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85933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4824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3500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3193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4837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587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5329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991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91085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4522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re tittel" userDrawn="1">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9478" y="928905"/>
            <a:ext cx="10515600" cy="8224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 name="Google Shape;7;p2">
            <a:extLst>
              <a:ext uri="{FF2B5EF4-FFF2-40B4-BE49-F238E27FC236}">
                <a16:creationId xmlns:a16="http://schemas.microsoft.com/office/drawing/2014/main" id="{792F4925-B71F-D048-8CCC-5DF246E09C94}"/>
              </a:ext>
            </a:extLst>
          </p:cNvPr>
          <p:cNvSpPr txBox="1">
            <a:spLocks noGrp="1"/>
          </p:cNvSpPr>
          <p:nvPr>
            <p:ph idx="1"/>
          </p:nvPr>
        </p:nvSpPr>
        <p:spPr>
          <a:xfrm>
            <a:off x="464949" y="2154265"/>
            <a:ext cx="10680129" cy="3774830"/>
          </a:xfrm>
          <a:prstGeom prst="rect">
            <a:avLst/>
          </a:prstGeom>
          <a:noFill/>
          <a:ln>
            <a:noFill/>
          </a:ln>
        </p:spPr>
        <p:txBody>
          <a:bodyPr spcFirstLastPara="1" wrap="square" lIns="91425" tIns="45700" rIns="91425" bIns="45700" anchor="t" anchorCtr="0">
            <a:norm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498764" y="1825625"/>
            <a:ext cx="10855036"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 name="Google Shape;162;g765042010c_12_0">
            <a:extLst>
              <a:ext uri="{FF2B5EF4-FFF2-40B4-BE49-F238E27FC236}">
                <a16:creationId xmlns:a16="http://schemas.microsoft.com/office/drawing/2014/main" id="{A9F0B4A9-B11A-48A9-BE78-F29AA2DFFA10}"/>
              </a:ext>
            </a:extLst>
          </p:cNvPr>
          <p:cNvPicPr preferRelativeResize="0"/>
          <p:nvPr userDrawn="1"/>
        </p:nvPicPr>
        <p:blipFill>
          <a:blip r:embed="rId10" cstate="email">
            <a:alphaModFix/>
            <a:extLst>
              <a:ext uri="{28A0092B-C50C-407E-A947-70E740481C1C}">
                <a14:useLocalDpi xmlns:a14="http://schemas.microsoft.com/office/drawing/2010/main"/>
              </a:ext>
            </a:extLst>
          </a:blip>
          <a:stretch>
            <a:fillRect/>
          </a:stretch>
        </p:blipFill>
        <p:spPr>
          <a:xfrm>
            <a:off x="326800" y="135650"/>
            <a:ext cx="1277774" cy="549350"/>
          </a:xfrm>
          <a:prstGeom prst="rect">
            <a:avLst/>
          </a:prstGeom>
          <a:noFill/>
          <a:ln>
            <a:noFill/>
          </a:ln>
        </p:spPr>
      </p:pic>
      <p:cxnSp>
        <p:nvCxnSpPr>
          <p:cNvPr id="12" name="Google Shape;163;g765042010c_12_0">
            <a:extLst>
              <a:ext uri="{FF2B5EF4-FFF2-40B4-BE49-F238E27FC236}">
                <a16:creationId xmlns:a16="http://schemas.microsoft.com/office/drawing/2014/main" id="{659B94C5-2AF0-4F17-A26A-7C8EAA5B33DA}"/>
              </a:ext>
            </a:extLst>
          </p:cNvPr>
          <p:cNvCxnSpPr/>
          <p:nvPr userDrawn="1"/>
        </p:nvCxnSpPr>
        <p:spPr>
          <a:xfrm>
            <a:off x="117725" y="807100"/>
            <a:ext cx="11880300" cy="0"/>
          </a:xfrm>
          <a:prstGeom prst="straightConnector1">
            <a:avLst/>
          </a:prstGeom>
          <a:noFill/>
          <a:ln w="9525" cap="flat" cmpd="sng">
            <a:solidFill>
              <a:schemeClr val="dk2"/>
            </a:solidFill>
            <a:prstDash val="dash"/>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Tx/>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bit.ly/3oP1eRr"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s://kefm.dk/aktuelt/nyheder/2021/dec/regeringen-vil-kickstarte-udvikling-af-groenne-braendstoffer-med-milliardstoett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s://brintbranchen.dk/brintbranchen-praesenterer-brint-i-t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nordichydrogenpartnership.com/nextwave/"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regjeringen.no/contentassets/8ffd54808d7e42e8bce81340b13b6b7d/regjeringens-hydrogenstrategi.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s://www.regjeringen.no/contentassets/3d9930739f9b42f2a3e65adadb53c1f4/no/pdfs/stm202020210036000dddpdf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765042010c_12_0"/>
          <p:cNvSpPr txBox="1">
            <a:spLocks noGrp="1"/>
          </p:cNvSpPr>
          <p:nvPr>
            <p:ph type="ctrTitle"/>
          </p:nvPr>
        </p:nvSpPr>
        <p:spPr>
          <a:xfrm>
            <a:off x="1524000" y="1533843"/>
            <a:ext cx="9144000" cy="238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endParaRPr dirty="0"/>
          </a:p>
        </p:txBody>
      </p:sp>
      <p:pic>
        <p:nvPicPr>
          <p:cNvPr id="8" name="Bilde 7" descr="Et bilde som inneholder tekst, lastebil, himmel, bilvei&#10;&#10;Automatisk generert beskrivelse">
            <a:extLst>
              <a:ext uri="{FF2B5EF4-FFF2-40B4-BE49-F238E27FC236}">
                <a16:creationId xmlns:a16="http://schemas.microsoft.com/office/drawing/2014/main" id="{196C2A02-1E99-4E10-9783-DDA2765853E3}"/>
              </a:ext>
            </a:extLst>
          </p:cNvPr>
          <p:cNvPicPr>
            <a:picLocks noChangeAspect="1"/>
          </p:cNvPicPr>
          <p:nvPr/>
        </p:nvPicPr>
        <p:blipFill rotWithShape="1">
          <a:blip r:embed="rId3"/>
          <a:srcRect b="3559"/>
          <a:stretch/>
        </p:blipFill>
        <p:spPr>
          <a:xfrm>
            <a:off x="1491060" y="-24246"/>
            <a:ext cx="10700939" cy="6882246"/>
          </a:xfrm>
          <a:prstGeom prst="rect">
            <a:avLst/>
          </a:prstGeom>
        </p:spPr>
      </p:pic>
      <p:sp>
        <p:nvSpPr>
          <p:cNvPr id="4" name="Rektangel 3">
            <a:extLst>
              <a:ext uri="{FF2B5EF4-FFF2-40B4-BE49-F238E27FC236}">
                <a16:creationId xmlns:a16="http://schemas.microsoft.com/office/drawing/2014/main" id="{38A1AA91-2B27-504D-A6BB-F098F225C59F}"/>
              </a:ext>
            </a:extLst>
          </p:cNvPr>
          <p:cNvSpPr/>
          <p:nvPr/>
        </p:nvSpPr>
        <p:spPr>
          <a:xfrm>
            <a:off x="0" y="-24246"/>
            <a:ext cx="3737511" cy="6882246"/>
          </a:xfrm>
          <a:prstGeom prst="rect">
            <a:avLst/>
          </a:prstGeom>
          <a:solidFill>
            <a:srgbClr val="026EBA"/>
          </a:solidFill>
          <a:ln>
            <a:solidFill>
              <a:srgbClr val="026EB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7F655862-7999-5E41-91A3-179BC3AC83E4}"/>
              </a:ext>
            </a:extLst>
          </p:cNvPr>
          <p:cNvPicPr>
            <a:picLocks noChangeAspect="1"/>
          </p:cNvPicPr>
          <p:nvPr/>
        </p:nvPicPr>
        <p:blipFill>
          <a:blip r:embed="rId4"/>
          <a:stretch>
            <a:fillRect/>
          </a:stretch>
        </p:blipFill>
        <p:spPr>
          <a:xfrm>
            <a:off x="869295" y="5786181"/>
            <a:ext cx="2019300" cy="600806"/>
          </a:xfrm>
          <a:prstGeom prst="rect">
            <a:avLst/>
          </a:prstGeom>
        </p:spPr>
      </p:pic>
      <p:sp>
        <p:nvSpPr>
          <p:cNvPr id="5" name="Rektangel 4">
            <a:extLst>
              <a:ext uri="{FF2B5EF4-FFF2-40B4-BE49-F238E27FC236}">
                <a16:creationId xmlns:a16="http://schemas.microsoft.com/office/drawing/2014/main" id="{3E0A1515-EA85-A34E-825E-58C0B8985488}"/>
              </a:ext>
            </a:extLst>
          </p:cNvPr>
          <p:cNvSpPr/>
          <p:nvPr/>
        </p:nvSpPr>
        <p:spPr>
          <a:xfrm>
            <a:off x="109280" y="471013"/>
            <a:ext cx="3539331" cy="923330"/>
          </a:xfrm>
          <a:prstGeom prst="rect">
            <a:avLst/>
          </a:prstGeom>
        </p:spPr>
        <p:txBody>
          <a:bodyPr wrap="square">
            <a:spAutoFit/>
          </a:bodyPr>
          <a:lstStyle/>
          <a:p>
            <a:pPr algn="ctr"/>
            <a:r>
              <a:rPr lang="en-GB" sz="5400" b="1" dirty="0">
                <a:solidFill>
                  <a:srgbClr val="EAE7E4"/>
                </a:solidFill>
                <a:latin typeface="Mark Pro" panose="020B0504020201010104" pitchFamily="34" charset="77"/>
              </a:rPr>
              <a:t>Next Wave</a:t>
            </a:r>
            <a:endParaRPr lang="nb-NO" sz="5400" dirty="0">
              <a:solidFill>
                <a:srgbClr val="EAE7E4"/>
              </a:solidFill>
            </a:endParaRPr>
          </a:p>
        </p:txBody>
      </p:sp>
      <p:sp>
        <p:nvSpPr>
          <p:cNvPr id="160" name="Google Shape;160;g765042010c_12_0"/>
          <p:cNvSpPr txBox="1">
            <a:spLocks noGrp="1"/>
          </p:cNvSpPr>
          <p:nvPr>
            <p:ph type="subTitle" idx="1"/>
          </p:nvPr>
        </p:nvSpPr>
        <p:spPr>
          <a:xfrm>
            <a:off x="156240" y="1805435"/>
            <a:ext cx="3445411" cy="1133348"/>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GB" sz="3600" dirty="0">
                <a:solidFill>
                  <a:srgbClr val="EAE7E4"/>
                </a:solidFill>
                <a:latin typeface="Mark Pro Extlight" panose="020B0404020201010104" pitchFamily="34" charset="77"/>
              </a:rPr>
              <a:t>Input to a Nordic Hydrogen Vision</a:t>
            </a:r>
          </a:p>
          <a:p>
            <a:pPr marL="0" lvl="0" indent="0">
              <a:spcBef>
                <a:spcPts val="0"/>
              </a:spcBef>
            </a:pPr>
            <a:endParaRPr lang="en-GB" sz="3600" dirty="0">
              <a:solidFill>
                <a:srgbClr val="EAE7E4"/>
              </a:solidFill>
              <a:latin typeface="Mark Pro Extlight" panose="020B0404020201010104" pitchFamily="34" charset="77"/>
            </a:endParaRPr>
          </a:p>
          <a:p>
            <a:pPr marL="0" lvl="0" indent="0">
              <a:spcBef>
                <a:spcPts val="0"/>
              </a:spcBef>
            </a:pPr>
            <a:endParaRPr lang="en-GB" sz="3600" dirty="0">
              <a:solidFill>
                <a:srgbClr val="EAE7E4"/>
              </a:solidFill>
              <a:latin typeface="Mark Pro Extlight" panose="020B0404020201010104" pitchFamily="34" charset="77"/>
            </a:endParaRPr>
          </a:p>
          <a:p>
            <a:pPr marL="0" lvl="0" indent="0">
              <a:spcBef>
                <a:spcPts val="0"/>
              </a:spcBef>
            </a:pPr>
            <a:r>
              <a:rPr lang="en-GB" sz="1600" dirty="0">
                <a:solidFill>
                  <a:srgbClr val="EAE7E4"/>
                </a:solidFill>
                <a:latin typeface="Mark Pro Extlight" panose="020B0404020201010104" pitchFamily="34" charset="77"/>
              </a:rPr>
              <a:t>June 2022</a:t>
            </a:r>
          </a:p>
          <a:p>
            <a:pPr marL="0" lvl="0" indent="0">
              <a:spcBef>
                <a:spcPts val="0"/>
              </a:spcBef>
            </a:pPr>
            <a:endParaRPr lang="en-GB" sz="2000" i="1" dirty="0">
              <a:solidFill>
                <a:srgbClr val="EAE7E4"/>
              </a:solidFill>
            </a:endParaRPr>
          </a:p>
          <a:p>
            <a:pPr marL="0" lvl="0" indent="0">
              <a:spcBef>
                <a:spcPts val="0"/>
              </a:spcBef>
            </a:pPr>
            <a:endParaRPr lang="en-GB" sz="2000" i="1" dirty="0">
              <a:solidFill>
                <a:srgbClr val="EAE7E4"/>
              </a:solidFill>
            </a:endParaRPr>
          </a:p>
        </p:txBody>
      </p:sp>
      <p:sp>
        <p:nvSpPr>
          <p:cNvPr id="2" name="TekstSylinder 1">
            <a:extLst>
              <a:ext uri="{FF2B5EF4-FFF2-40B4-BE49-F238E27FC236}">
                <a16:creationId xmlns:a16="http://schemas.microsoft.com/office/drawing/2014/main" id="{189042B1-08C6-40CA-BC15-0CE3B8FF4A11}"/>
              </a:ext>
            </a:extLst>
          </p:cNvPr>
          <p:cNvSpPr txBox="1"/>
          <p:nvPr/>
        </p:nvSpPr>
        <p:spPr>
          <a:xfrm>
            <a:off x="10676715" y="6552452"/>
            <a:ext cx="1346844" cy="215444"/>
          </a:xfrm>
          <a:prstGeom prst="rect">
            <a:avLst/>
          </a:prstGeom>
          <a:noFill/>
        </p:spPr>
        <p:txBody>
          <a:bodyPr wrap="none" rtlCol="0">
            <a:spAutoFit/>
          </a:bodyPr>
          <a:lstStyle/>
          <a:p>
            <a:r>
              <a:rPr lang="nb-NO" sz="800" i="1" dirty="0">
                <a:solidFill>
                  <a:srgbClr val="EAE7E4"/>
                </a:solidFill>
              </a:rPr>
              <a:t>Photo: Steinar Aasen, KL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831D21-72E9-5849-AD17-C2D23F12B8A3}"/>
              </a:ext>
            </a:extLst>
          </p:cNvPr>
          <p:cNvSpPr>
            <a:spLocks noGrp="1"/>
          </p:cNvSpPr>
          <p:nvPr>
            <p:ph type="title"/>
          </p:nvPr>
        </p:nvSpPr>
        <p:spPr>
          <a:xfrm>
            <a:off x="572684" y="1018959"/>
            <a:ext cx="10515600" cy="822403"/>
          </a:xfrm>
        </p:spPr>
        <p:txBody>
          <a:bodyPr/>
          <a:lstStyle/>
          <a:p>
            <a:r>
              <a:rPr lang="en-GB" b="1" dirty="0">
                <a:solidFill>
                  <a:srgbClr val="026EBA"/>
                </a:solidFill>
                <a:latin typeface="Mark Pro" panose="020B0504020201010104" pitchFamily="34" charset="77"/>
              </a:rPr>
              <a:t>Sweden</a:t>
            </a:r>
          </a:p>
        </p:txBody>
      </p:sp>
      <p:sp>
        <p:nvSpPr>
          <p:cNvPr id="4" name="Plassholder for tekst 7">
            <a:extLst>
              <a:ext uri="{FF2B5EF4-FFF2-40B4-BE49-F238E27FC236}">
                <a16:creationId xmlns:a16="http://schemas.microsoft.com/office/drawing/2014/main" id="{2ACA916C-12DE-654F-983A-7350DBF9FF41}"/>
              </a:ext>
            </a:extLst>
          </p:cNvPr>
          <p:cNvSpPr txBox="1">
            <a:spLocks/>
          </p:cNvSpPr>
          <p:nvPr/>
        </p:nvSpPr>
        <p:spPr>
          <a:xfrm>
            <a:off x="498764" y="1825625"/>
            <a:ext cx="8750615"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en-GB" sz="1800" dirty="0"/>
          </a:p>
        </p:txBody>
      </p:sp>
      <p:sp>
        <p:nvSpPr>
          <p:cNvPr id="5" name="Plassholder for tekst 7">
            <a:extLst>
              <a:ext uri="{FF2B5EF4-FFF2-40B4-BE49-F238E27FC236}">
                <a16:creationId xmlns:a16="http://schemas.microsoft.com/office/drawing/2014/main" id="{F74196A5-AB8E-4F2C-920D-6597FFBD38C1}"/>
              </a:ext>
            </a:extLst>
          </p:cNvPr>
          <p:cNvSpPr txBox="1">
            <a:spLocks/>
          </p:cNvSpPr>
          <p:nvPr/>
        </p:nvSpPr>
        <p:spPr>
          <a:xfrm>
            <a:off x="572684" y="1674928"/>
            <a:ext cx="9969537" cy="48679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buClr>
                <a:srgbClr val="026EBA"/>
              </a:buClr>
              <a:buSzPct val="100000"/>
            </a:pPr>
            <a:r>
              <a:rPr lang="en-GB" sz="1700" b="1" dirty="0">
                <a:latin typeface="Mark Pro" panose="020B0504020201010104" pitchFamily="34" charset="77"/>
                <a:hlinkClick r:id="rId3"/>
              </a:rPr>
              <a:t>Swedish Hydrogen Strategy proposal published by National Energy Agency in November 2021</a:t>
            </a:r>
            <a:r>
              <a:rPr lang="en-GB" sz="1700" b="1" dirty="0">
                <a:solidFill>
                  <a:srgbClr val="026EBA"/>
                </a:solidFill>
                <a:latin typeface="Mark Pro" panose="020B0504020201010104" pitchFamily="34" charset="77"/>
              </a:rPr>
              <a:t>, with following guiding principles:</a:t>
            </a:r>
          </a:p>
          <a:p>
            <a:pPr lvl="1">
              <a:lnSpc>
                <a:spcPct val="100000"/>
              </a:lnSpc>
              <a:spcBef>
                <a:spcPts val="0"/>
              </a:spcBef>
              <a:buClr>
                <a:srgbClr val="026EBA"/>
              </a:buClr>
              <a:buSzPct val="100000"/>
            </a:pPr>
            <a:r>
              <a:rPr lang="en-US" sz="1500" dirty="0">
                <a:latin typeface="Mark Pro" panose="020B0504020201010104" pitchFamily="34" charset="77"/>
              </a:rPr>
              <a:t>The use of hydrogen will contribute to the transition to fossil-free society</a:t>
            </a:r>
          </a:p>
          <a:p>
            <a:pPr lvl="1">
              <a:lnSpc>
                <a:spcPct val="100000"/>
              </a:lnSpc>
              <a:spcBef>
                <a:spcPts val="0"/>
              </a:spcBef>
              <a:buClr>
                <a:srgbClr val="026EBA"/>
              </a:buClr>
              <a:buSzPct val="100000"/>
            </a:pPr>
            <a:r>
              <a:rPr lang="en-US" sz="1500" dirty="0">
                <a:latin typeface="Mark Pro" panose="020B0504020201010104" pitchFamily="34" charset="77"/>
              </a:rPr>
              <a:t>The hydrogen gas must be used where it is economically efficient and make the most of system benefits</a:t>
            </a:r>
          </a:p>
          <a:p>
            <a:pPr lvl="1">
              <a:lnSpc>
                <a:spcPct val="100000"/>
              </a:lnSpc>
              <a:spcBef>
                <a:spcPts val="0"/>
              </a:spcBef>
              <a:buClr>
                <a:srgbClr val="026EBA"/>
              </a:buClr>
              <a:buSzPct val="100000"/>
            </a:pPr>
            <a:r>
              <a:rPr lang="en-US" sz="1500" dirty="0">
                <a:latin typeface="Mark Pro" panose="020B0504020201010104" pitchFamily="34" charset="77"/>
              </a:rPr>
              <a:t>Security of supply must be strengthened</a:t>
            </a:r>
          </a:p>
          <a:p>
            <a:pPr lvl="1">
              <a:lnSpc>
                <a:spcPct val="100000"/>
              </a:lnSpc>
              <a:spcBef>
                <a:spcPts val="0"/>
              </a:spcBef>
              <a:buClr>
                <a:srgbClr val="026EBA"/>
              </a:buClr>
              <a:buSzPct val="100000"/>
            </a:pPr>
            <a:r>
              <a:rPr lang="en-US" sz="1500" dirty="0">
                <a:latin typeface="Mark Pro" panose="020B0504020201010104" pitchFamily="34" charset="77"/>
              </a:rPr>
              <a:t>Sweden should be a pioneer internationally</a:t>
            </a:r>
          </a:p>
          <a:p>
            <a:pPr lvl="1">
              <a:lnSpc>
                <a:spcPct val="100000"/>
              </a:lnSpc>
              <a:spcBef>
                <a:spcPts val="0"/>
              </a:spcBef>
              <a:buClr>
                <a:srgbClr val="026EBA"/>
              </a:buClr>
              <a:buSzPct val="100000"/>
            </a:pPr>
            <a:r>
              <a:rPr lang="en-US" sz="1500" dirty="0">
                <a:latin typeface="Mark Pro" panose="020B0504020201010104" pitchFamily="34" charset="77"/>
              </a:rPr>
              <a:t>Sweden will export climate-smart products and services to contribute to elimination of fossil energy abroad</a:t>
            </a:r>
            <a:endParaRPr lang="en-GB" sz="1500" dirty="0">
              <a:latin typeface="Mark Pro" panose="020B0504020201010104" pitchFamily="34" charset="77"/>
            </a:endParaRPr>
          </a:p>
          <a:p>
            <a:pPr>
              <a:lnSpc>
                <a:spcPct val="120000"/>
              </a:lnSpc>
              <a:buClr>
                <a:srgbClr val="026EBA"/>
              </a:buClr>
              <a:buSzPct val="100000"/>
            </a:pPr>
            <a:r>
              <a:rPr lang="en-GB" sz="1700" b="1" dirty="0">
                <a:solidFill>
                  <a:srgbClr val="026EBA"/>
                </a:solidFill>
                <a:latin typeface="Mark Pro" panose="020B0504020201010104" pitchFamily="34" charset="77"/>
              </a:rPr>
              <a:t>Main intentions:</a:t>
            </a:r>
          </a:p>
          <a:p>
            <a:pPr lvl="1">
              <a:lnSpc>
                <a:spcPct val="100000"/>
              </a:lnSpc>
              <a:spcBef>
                <a:spcPts val="0"/>
              </a:spcBef>
              <a:buClr>
                <a:srgbClr val="026EBA"/>
              </a:buClr>
              <a:buSzPct val="100000"/>
            </a:pPr>
            <a:r>
              <a:rPr lang="en-GB" sz="1500" dirty="0">
                <a:latin typeface="Mark Pro" panose="020B0504020201010104" pitchFamily="34" charset="77"/>
              </a:rPr>
              <a:t>Utilise Sweden’s fossil-free electricity mix for building strong position on the international scene</a:t>
            </a:r>
          </a:p>
          <a:p>
            <a:pPr lvl="1">
              <a:lnSpc>
                <a:spcPct val="100000"/>
              </a:lnSpc>
              <a:spcBef>
                <a:spcPts val="0"/>
              </a:spcBef>
              <a:buClr>
                <a:srgbClr val="026EBA"/>
              </a:buClr>
              <a:buSzPct val="100000"/>
            </a:pPr>
            <a:r>
              <a:rPr lang="en-GB" sz="1500" dirty="0">
                <a:latin typeface="Mark Pro" panose="020B0504020201010104" pitchFamily="34" charset="77"/>
              </a:rPr>
              <a:t>Explore policy instruments that can help to close the cost gap between fossil- and fossil-free hydrogen</a:t>
            </a:r>
          </a:p>
          <a:p>
            <a:pPr lvl="1">
              <a:lnSpc>
                <a:spcPct val="100000"/>
              </a:lnSpc>
              <a:spcBef>
                <a:spcPts val="0"/>
              </a:spcBef>
              <a:buClr>
                <a:srgbClr val="026EBA"/>
              </a:buClr>
              <a:buSzPct val="100000"/>
            </a:pPr>
            <a:r>
              <a:rPr lang="en-GB" sz="1500" dirty="0">
                <a:latin typeface="Mark Pro" panose="020B0504020201010104" pitchFamily="34" charset="77"/>
              </a:rPr>
              <a:t>Systemic view is important to develop cross-sectoral benefits</a:t>
            </a:r>
          </a:p>
          <a:p>
            <a:pPr lvl="1">
              <a:lnSpc>
                <a:spcPct val="100000"/>
              </a:lnSpc>
              <a:spcBef>
                <a:spcPts val="0"/>
              </a:spcBef>
              <a:buClr>
                <a:srgbClr val="026EBA"/>
              </a:buClr>
              <a:buSzPct val="100000"/>
            </a:pPr>
            <a:r>
              <a:rPr lang="en-GB" sz="1500" dirty="0">
                <a:latin typeface="Mark Pro" panose="020B0504020201010104" pitchFamily="34" charset="77"/>
              </a:rPr>
              <a:t>Continue building collaboration platforms between industry, academia and public sector</a:t>
            </a:r>
          </a:p>
          <a:p>
            <a:pPr lvl="1">
              <a:lnSpc>
                <a:spcPct val="100000"/>
              </a:lnSpc>
              <a:spcBef>
                <a:spcPts val="0"/>
              </a:spcBef>
              <a:buClr>
                <a:srgbClr val="026EBA"/>
              </a:buClr>
              <a:buSzPct val="100000"/>
            </a:pPr>
            <a:r>
              <a:rPr lang="en-GB" sz="1500" dirty="0">
                <a:latin typeface="Mark Pro" panose="020B0504020201010104" pitchFamily="34" charset="77"/>
              </a:rPr>
              <a:t>Take active role in Nordic- and international cooperation</a:t>
            </a:r>
          </a:p>
          <a:p>
            <a:pPr>
              <a:lnSpc>
                <a:spcPct val="120000"/>
              </a:lnSpc>
              <a:buClr>
                <a:srgbClr val="026EBA"/>
              </a:buClr>
              <a:buSzPct val="100000"/>
            </a:pPr>
            <a:r>
              <a:rPr lang="en-GB" sz="1700" b="1" dirty="0">
                <a:solidFill>
                  <a:srgbClr val="026EBA"/>
                </a:solidFill>
                <a:latin typeface="Mark Pro" panose="020B0504020201010104" pitchFamily="34" charset="77"/>
              </a:rPr>
              <a:t>Specific objectives </a:t>
            </a:r>
          </a:p>
          <a:p>
            <a:pPr lvl="1">
              <a:lnSpc>
                <a:spcPct val="100000"/>
              </a:lnSpc>
              <a:spcBef>
                <a:spcPts val="600"/>
              </a:spcBef>
              <a:buClr>
                <a:srgbClr val="026EBA"/>
              </a:buClr>
              <a:buSzPct val="100000"/>
            </a:pPr>
            <a:r>
              <a:rPr lang="en-GB" sz="1500" b="1" dirty="0">
                <a:solidFill>
                  <a:srgbClr val="026EBA"/>
                </a:solidFill>
                <a:latin typeface="Mark Pro" panose="020B0504020201010104" pitchFamily="34" charset="77"/>
              </a:rPr>
              <a:t>By 2030: </a:t>
            </a:r>
            <a:r>
              <a:rPr lang="en-GB" sz="1500" b="1" dirty="0">
                <a:latin typeface="Mark Pro" panose="020B0504020201010104" pitchFamily="34" charset="77"/>
              </a:rPr>
              <a:t>5 GW electrolyser capacity installed</a:t>
            </a:r>
          </a:p>
          <a:p>
            <a:pPr lvl="1">
              <a:lnSpc>
                <a:spcPct val="100000"/>
              </a:lnSpc>
              <a:spcBef>
                <a:spcPts val="600"/>
              </a:spcBef>
              <a:buClr>
                <a:srgbClr val="026EBA"/>
              </a:buClr>
              <a:buSzPct val="100000"/>
            </a:pPr>
            <a:r>
              <a:rPr lang="en-GB" sz="1500" b="1" dirty="0">
                <a:solidFill>
                  <a:srgbClr val="026EBA"/>
                </a:solidFill>
                <a:latin typeface="Mark Pro" panose="020B0504020201010104" pitchFamily="34" charset="77"/>
              </a:rPr>
              <a:t>By 2045: </a:t>
            </a:r>
            <a:r>
              <a:rPr lang="en-GB" sz="1500" b="1" dirty="0">
                <a:latin typeface="Mark Pro" panose="020B0504020201010104" pitchFamily="34" charset="77"/>
              </a:rPr>
              <a:t>15 GW electrolyser capacity installed</a:t>
            </a:r>
          </a:p>
          <a:p>
            <a:pPr lvl="1">
              <a:buClr>
                <a:srgbClr val="385988"/>
              </a:buClr>
            </a:pPr>
            <a:endParaRPr lang="en-GB" sz="1100" dirty="0">
              <a:latin typeface="Mark Pro" panose="020B0504020201010104" pitchFamily="34" charset="77"/>
            </a:endParaRPr>
          </a:p>
          <a:p>
            <a:pPr lvl="2"/>
            <a:endParaRPr lang="en-GB" sz="1100" b="1" dirty="0"/>
          </a:p>
        </p:txBody>
      </p:sp>
      <p:pic>
        <p:nvPicPr>
          <p:cNvPr id="6" name="Bildobjekt 5">
            <a:extLst>
              <a:ext uri="{FF2B5EF4-FFF2-40B4-BE49-F238E27FC236}">
                <a16:creationId xmlns:a16="http://schemas.microsoft.com/office/drawing/2014/main" id="{D48C1B78-3DAA-4EF1-A690-5455BDBDA814}"/>
              </a:ext>
            </a:extLst>
          </p:cNvPr>
          <p:cNvPicPr>
            <a:picLocks noChangeAspect="1"/>
          </p:cNvPicPr>
          <p:nvPr/>
        </p:nvPicPr>
        <p:blipFill>
          <a:blip r:embed="rId4"/>
          <a:stretch>
            <a:fillRect/>
          </a:stretch>
        </p:blipFill>
        <p:spPr>
          <a:xfrm>
            <a:off x="8140308" y="5134435"/>
            <a:ext cx="3771980" cy="1363903"/>
          </a:xfrm>
          <a:prstGeom prst="rect">
            <a:avLst/>
          </a:prstGeom>
        </p:spPr>
      </p:pic>
    </p:spTree>
    <p:extLst>
      <p:ext uri="{BB962C8B-B14F-4D97-AF65-F5344CB8AC3E}">
        <p14:creationId xmlns:p14="http://schemas.microsoft.com/office/powerpoint/2010/main" val="5554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CFEC81-9609-F441-AD9B-C8DDC4BEC59A}"/>
              </a:ext>
            </a:extLst>
          </p:cNvPr>
          <p:cNvSpPr>
            <a:spLocks noGrp="1"/>
          </p:cNvSpPr>
          <p:nvPr>
            <p:ph type="title"/>
          </p:nvPr>
        </p:nvSpPr>
        <p:spPr>
          <a:xfrm>
            <a:off x="562978" y="1012034"/>
            <a:ext cx="10515600" cy="822403"/>
          </a:xfrm>
        </p:spPr>
        <p:txBody>
          <a:bodyPr/>
          <a:lstStyle/>
          <a:p>
            <a:r>
              <a:rPr lang="en-GB" b="1" dirty="0">
                <a:solidFill>
                  <a:srgbClr val="026EBA"/>
                </a:solidFill>
                <a:latin typeface="Mark Pro" panose="020B0504020201010104" pitchFamily="34" charset="77"/>
              </a:rPr>
              <a:t>Denmark</a:t>
            </a:r>
          </a:p>
        </p:txBody>
      </p:sp>
      <p:sp>
        <p:nvSpPr>
          <p:cNvPr id="4" name="Plassholder for tekst 7">
            <a:extLst>
              <a:ext uri="{FF2B5EF4-FFF2-40B4-BE49-F238E27FC236}">
                <a16:creationId xmlns:a16="http://schemas.microsoft.com/office/drawing/2014/main" id="{4D589F28-6700-7F46-A836-2E55A8D37CB7}"/>
              </a:ext>
            </a:extLst>
          </p:cNvPr>
          <p:cNvSpPr txBox="1">
            <a:spLocks/>
          </p:cNvSpPr>
          <p:nvPr/>
        </p:nvSpPr>
        <p:spPr>
          <a:xfrm>
            <a:off x="498765" y="1645920"/>
            <a:ext cx="8666256" cy="4865239"/>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buClr>
                <a:srgbClr val="026EBA"/>
              </a:buClr>
              <a:buSzPct val="100000"/>
            </a:pPr>
            <a:r>
              <a:rPr lang="en-GB" sz="2000" b="1" dirty="0">
                <a:solidFill>
                  <a:srgbClr val="026EBA"/>
                </a:solidFill>
                <a:latin typeface="Mark Pro" panose="020B0504020201010104" pitchFamily="34" charset="77"/>
              </a:rPr>
              <a:t>National Hydrogen Strategy published by the Government on the 15</a:t>
            </a:r>
            <a:r>
              <a:rPr lang="en-GB" sz="2000" b="1" baseline="30000" dirty="0">
                <a:solidFill>
                  <a:srgbClr val="026EBA"/>
                </a:solidFill>
                <a:latin typeface="Mark Pro" panose="020B0504020201010104" pitchFamily="34" charset="77"/>
              </a:rPr>
              <a:t>th</a:t>
            </a:r>
            <a:r>
              <a:rPr lang="en-GB" sz="2000" b="1" dirty="0">
                <a:solidFill>
                  <a:srgbClr val="026EBA"/>
                </a:solidFill>
                <a:latin typeface="Mark Pro" panose="020B0504020201010104" pitchFamily="34" charset="77"/>
              </a:rPr>
              <a:t> of December 2021</a:t>
            </a:r>
          </a:p>
          <a:p>
            <a:pPr lvl="1">
              <a:lnSpc>
                <a:spcPct val="120000"/>
              </a:lnSpc>
              <a:buClr>
                <a:srgbClr val="026EBA"/>
              </a:buClr>
              <a:buSzPct val="100000"/>
            </a:pPr>
            <a:r>
              <a:rPr lang="en-GB" sz="1800" dirty="0">
                <a:latin typeface="Mark Pro" panose="020B0504020201010104" pitchFamily="34" charset="77"/>
                <a:hlinkClick r:id="rId3"/>
              </a:rPr>
              <a:t>https://kefm.dk/aktuelt/nyheder/2021/dec/regeringen-vil-kickstarte-udvikling-af-groenne-braendstoffer-med-milliardstoette-</a:t>
            </a:r>
            <a:endParaRPr lang="en-GB" sz="1800" dirty="0">
              <a:latin typeface="Mark Pro" panose="020B0504020201010104" pitchFamily="34" charset="77"/>
            </a:endParaRPr>
          </a:p>
          <a:p>
            <a:pPr lvl="1">
              <a:lnSpc>
                <a:spcPct val="120000"/>
              </a:lnSpc>
              <a:buClr>
                <a:srgbClr val="026EBA"/>
              </a:buClr>
              <a:buSzPct val="100000"/>
            </a:pPr>
            <a:r>
              <a:rPr lang="en-GB" sz="1800" dirty="0">
                <a:latin typeface="Mark Pro" panose="020B0504020201010104" pitchFamily="34" charset="77"/>
              </a:rPr>
              <a:t>Will provide better access to the electricity grid and enable direct connections between </a:t>
            </a:r>
            <a:br>
              <a:rPr lang="en-GB" sz="1800" dirty="0">
                <a:latin typeface="Mark Pro" panose="020B0504020201010104" pitchFamily="34" charset="77"/>
              </a:rPr>
            </a:br>
            <a:r>
              <a:rPr lang="en-GB" sz="1800" dirty="0">
                <a:latin typeface="Mark Pro" panose="020B0504020201010104" pitchFamily="34" charset="77"/>
              </a:rPr>
              <a:t>RE and H</a:t>
            </a:r>
            <a:r>
              <a:rPr lang="en-GB" sz="1800" baseline="-25000" dirty="0">
                <a:latin typeface="Mark Pro" panose="020B0504020201010104" pitchFamily="34" charset="77"/>
              </a:rPr>
              <a:t>2</a:t>
            </a:r>
            <a:r>
              <a:rPr lang="en-GB" sz="1800" dirty="0">
                <a:latin typeface="Mark Pro" panose="020B0504020201010104" pitchFamily="34" charset="77"/>
              </a:rPr>
              <a:t>-production </a:t>
            </a:r>
          </a:p>
          <a:p>
            <a:pPr lvl="1">
              <a:lnSpc>
                <a:spcPct val="120000"/>
              </a:lnSpc>
              <a:buClr>
                <a:srgbClr val="026EBA"/>
              </a:buClr>
              <a:buSzPct val="100000"/>
            </a:pPr>
            <a:r>
              <a:rPr lang="en-GB" sz="1800" dirty="0">
                <a:latin typeface="Mark Pro" panose="020B0504020201010104" pitchFamily="34" charset="77"/>
              </a:rPr>
              <a:t>Main focus heavy transport and production of liquid fuels for aviation and shipping and to </a:t>
            </a:r>
            <a:br>
              <a:rPr lang="en-GB" sz="1800" dirty="0">
                <a:latin typeface="Mark Pro" panose="020B0504020201010104" pitchFamily="34" charset="77"/>
              </a:rPr>
            </a:br>
            <a:r>
              <a:rPr lang="en-GB" sz="1800" dirty="0">
                <a:latin typeface="Mark Pro" panose="020B0504020201010104" pitchFamily="34" charset="77"/>
              </a:rPr>
              <a:t>some extend road transport </a:t>
            </a:r>
          </a:p>
          <a:p>
            <a:pPr lvl="1">
              <a:lnSpc>
                <a:spcPct val="120000"/>
              </a:lnSpc>
              <a:buClr>
                <a:srgbClr val="026EBA"/>
              </a:buClr>
              <a:buSzPct val="100000"/>
            </a:pPr>
            <a:r>
              <a:rPr lang="en-GB" sz="1800" dirty="0">
                <a:latin typeface="Mark Pro" panose="020B0504020201010104" pitchFamily="34" charset="77"/>
              </a:rPr>
              <a:t>Construction of H</a:t>
            </a:r>
            <a:r>
              <a:rPr lang="en-GB" sz="1800" baseline="-25000" dirty="0">
                <a:latin typeface="Mark Pro" panose="020B0504020201010104" pitchFamily="34" charset="77"/>
              </a:rPr>
              <a:t>2</a:t>
            </a:r>
            <a:r>
              <a:rPr lang="en-GB" sz="1800" dirty="0">
                <a:latin typeface="Mark Pro" panose="020B0504020201010104" pitchFamily="34" charset="77"/>
              </a:rPr>
              <a:t> infrastructure at both DSO and TSO level – connection to Germany and potentially Sweden </a:t>
            </a:r>
          </a:p>
          <a:p>
            <a:pPr>
              <a:lnSpc>
                <a:spcPct val="120000"/>
              </a:lnSpc>
              <a:buClr>
                <a:srgbClr val="026EBA"/>
              </a:buClr>
              <a:buSzPct val="100000"/>
            </a:pPr>
            <a:r>
              <a:rPr lang="en-GB" sz="1900" dirty="0">
                <a:latin typeface="Mark Pro" panose="020B0504020201010104" pitchFamily="34" charset="77"/>
              </a:rPr>
              <a:t>Government aims for at least 4-6 GW electrolyser capacity in 2030</a:t>
            </a:r>
          </a:p>
          <a:p>
            <a:pPr>
              <a:lnSpc>
                <a:spcPct val="120000"/>
              </a:lnSpc>
              <a:buClr>
                <a:srgbClr val="026EBA"/>
              </a:buClr>
              <a:buSzPct val="100000"/>
            </a:pPr>
            <a:r>
              <a:rPr lang="en-GB" sz="1900" dirty="0">
                <a:latin typeface="Mark Pro" panose="020B0504020201010104" pitchFamily="34" charset="77"/>
              </a:rPr>
              <a:t>Overall project portfolio for planned Hydrogen projects at 6+ GW in December 2021 </a:t>
            </a:r>
            <a:r>
              <a:rPr lang="en-GB" sz="1900" dirty="0">
                <a:latin typeface="Mark Pro" panose="020B0504020201010104" pitchFamily="34" charset="77"/>
                <a:hlinkClick r:id="rId4"/>
              </a:rPr>
              <a:t>https://brintbranchen.dk/brintbranchen-praesenterer-brint-i-tal/</a:t>
            </a:r>
            <a:endParaRPr lang="en-GB" sz="1900" dirty="0">
              <a:latin typeface="Mark Pro" panose="020B0504020201010104" pitchFamily="34" charset="77"/>
            </a:endParaRPr>
          </a:p>
          <a:p>
            <a:pPr>
              <a:lnSpc>
                <a:spcPct val="120000"/>
              </a:lnSpc>
              <a:buClr>
                <a:srgbClr val="026EBA"/>
              </a:buClr>
              <a:buSzPct val="100000"/>
            </a:pPr>
            <a:r>
              <a:rPr lang="en-GB" sz="1900" dirty="0">
                <a:latin typeface="Mark Pro" panose="020B0504020201010104" pitchFamily="34" charset="77"/>
              </a:rPr>
              <a:t>Strategy now to be negotiated in Q1 2022 in Parliament</a:t>
            </a:r>
          </a:p>
          <a:p>
            <a:pPr>
              <a:lnSpc>
                <a:spcPct val="120000"/>
              </a:lnSpc>
              <a:buClr>
                <a:srgbClr val="026EBA"/>
              </a:buClr>
              <a:buSzPct val="100000"/>
            </a:pPr>
            <a:r>
              <a:rPr lang="en-GB" sz="1900" dirty="0">
                <a:latin typeface="Mark Pro" panose="020B0504020201010104" pitchFamily="34" charset="77"/>
              </a:rPr>
              <a:t>Further build up of RE capacity agreed in order to ensure sufficient supply for H2-production</a:t>
            </a:r>
          </a:p>
          <a:p>
            <a:pPr>
              <a:lnSpc>
                <a:spcPct val="120000"/>
              </a:lnSpc>
              <a:buClr>
                <a:srgbClr val="026EBA"/>
              </a:buClr>
              <a:buSzPct val="100000"/>
            </a:pPr>
            <a:r>
              <a:rPr lang="en-GB" sz="1900" dirty="0">
                <a:latin typeface="Mark Pro" panose="020B0504020201010104" pitchFamily="34" charset="77"/>
              </a:rPr>
              <a:t>Separate strategy for ZE heavy duty transport to be developed in 2022</a:t>
            </a:r>
          </a:p>
          <a:p>
            <a:endParaRPr lang="en-GB" sz="1800" dirty="0"/>
          </a:p>
          <a:p>
            <a:endParaRPr lang="en-GB" sz="1800" dirty="0"/>
          </a:p>
        </p:txBody>
      </p:sp>
      <p:pic>
        <p:nvPicPr>
          <p:cNvPr id="5" name="Billede 4">
            <a:extLst>
              <a:ext uri="{FF2B5EF4-FFF2-40B4-BE49-F238E27FC236}">
                <a16:creationId xmlns:a16="http://schemas.microsoft.com/office/drawing/2014/main" id="{D358EF99-7E0C-4F3C-9EA7-CAB2E9A3EB45}"/>
              </a:ext>
            </a:extLst>
          </p:cNvPr>
          <p:cNvPicPr>
            <a:picLocks noChangeAspect="1"/>
          </p:cNvPicPr>
          <p:nvPr/>
        </p:nvPicPr>
        <p:blipFill>
          <a:blip r:embed="rId5"/>
          <a:stretch>
            <a:fillRect/>
          </a:stretch>
        </p:blipFill>
        <p:spPr>
          <a:xfrm>
            <a:off x="9038302" y="2299359"/>
            <a:ext cx="2838777" cy="4045545"/>
          </a:xfrm>
          <a:prstGeom prst="rect">
            <a:avLst/>
          </a:prstGeom>
        </p:spPr>
      </p:pic>
    </p:spTree>
    <p:extLst>
      <p:ext uri="{BB962C8B-B14F-4D97-AF65-F5344CB8AC3E}">
        <p14:creationId xmlns:p14="http://schemas.microsoft.com/office/powerpoint/2010/main" val="14743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B9D77E-BF07-C546-AB63-8D7626483910}"/>
              </a:ext>
            </a:extLst>
          </p:cNvPr>
          <p:cNvSpPr>
            <a:spLocks noGrp="1"/>
          </p:cNvSpPr>
          <p:nvPr>
            <p:ph type="title"/>
          </p:nvPr>
        </p:nvSpPr>
        <p:spPr>
          <a:xfrm>
            <a:off x="562978" y="1012030"/>
            <a:ext cx="10515600" cy="822403"/>
          </a:xfrm>
        </p:spPr>
        <p:txBody>
          <a:bodyPr/>
          <a:lstStyle/>
          <a:p>
            <a:r>
              <a:rPr lang="en-GB" b="1" dirty="0">
                <a:solidFill>
                  <a:srgbClr val="026EBA"/>
                </a:solidFill>
                <a:latin typeface="Mark Pro" panose="020B0504020201010104" pitchFamily="34" charset="77"/>
              </a:rPr>
              <a:t>Finland</a:t>
            </a:r>
          </a:p>
        </p:txBody>
      </p:sp>
      <p:sp>
        <p:nvSpPr>
          <p:cNvPr id="4" name="Plassholder for tekst 7">
            <a:extLst>
              <a:ext uri="{FF2B5EF4-FFF2-40B4-BE49-F238E27FC236}">
                <a16:creationId xmlns:a16="http://schemas.microsoft.com/office/drawing/2014/main" id="{9672DA36-2371-9E4B-82D8-76207C3BACE8}"/>
              </a:ext>
            </a:extLst>
          </p:cNvPr>
          <p:cNvSpPr txBox="1">
            <a:spLocks/>
          </p:cNvSpPr>
          <p:nvPr/>
        </p:nvSpPr>
        <p:spPr>
          <a:xfrm>
            <a:off x="520536" y="1684702"/>
            <a:ext cx="6517923"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026EBA"/>
              </a:buClr>
              <a:buSzPct val="100000"/>
            </a:pPr>
            <a:r>
              <a:rPr lang="en-US" sz="1800" b="1" dirty="0">
                <a:solidFill>
                  <a:srgbClr val="026EBA"/>
                </a:solidFill>
                <a:latin typeface="Mark Pro" panose="020B0504020201010104" pitchFamily="34" charset="77"/>
              </a:rPr>
              <a:t>Finland does not have a separate hydrogen strategy</a:t>
            </a:r>
          </a:p>
          <a:p>
            <a:pPr lvl="1">
              <a:buClr>
                <a:srgbClr val="026EBA"/>
              </a:buClr>
              <a:buSzPct val="100000"/>
            </a:pPr>
            <a:r>
              <a:rPr lang="en-US" sz="1600" dirty="0">
                <a:latin typeface="Mark Pro" panose="020B0504020201010104" pitchFamily="34" charset="77"/>
              </a:rPr>
              <a:t>Hydrogen is an important part of the national climate and energy strategy of Finland, which will be published Q1 2022</a:t>
            </a:r>
          </a:p>
          <a:p>
            <a:pPr lvl="1">
              <a:buClr>
                <a:srgbClr val="026EBA"/>
              </a:buClr>
              <a:buSzPct val="100000"/>
            </a:pPr>
            <a:r>
              <a:rPr lang="en-US" sz="1600" dirty="0">
                <a:latin typeface="Mark Pro" panose="020B0504020201010104" pitchFamily="34" charset="77"/>
              </a:rPr>
              <a:t>Business Finland prepared a National Hydrogen Roadmap in November 2020</a:t>
            </a:r>
          </a:p>
          <a:p>
            <a:pPr lvl="1">
              <a:buClr>
                <a:srgbClr val="026EBA"/>
              </a:buClr>
              <a:buSzPct val="100000"/>
            </a:pPr>
            <a:r>
              <a:rPr lang="en-US" sz="1600" dirty="0">
                <a:latin typeface="Mark Pro" panose="020B0504020201010104" pitchFamily="34" charset="77"/>
              </a:rPr>
              <a:t>Industry drive National Hydrogen Cluster published White paper in September 2020</a:t>
            </a:r>
          </a:p>
          <a:p>
            <a:pPr>
              <a:buClr>
                <a:srgbClr val="026EBA"/>
              </a:buClr>
            </a:pPr>
            <a:endParaRPr lang="en-US" sz="1800" dirty="0">
              <a:latin typeface="Mark Pro" panose="020B0504020201010104" pitchFamily="34" charset="77"/>
            </a:endParaRPr>
          </a:p>
          <a:p>
            <a:pPr>
              <a:buClr>
                <a:srgbClr val="026EBA"/>
              </a:buClr>
              <a:buSzPct val="100000"/>
            </a:pPr>
            <a:r>
              <a:rPr lang="en-US" sz="1800" dirty="0">
                <a:solidFill>
                  <a:schemeClr val="tx1"/>
                </a:solidFill>
                <a:latin typeface="Mark Pro" panose="020B0504020201010104" pitchFamily="34" charset="77"/>
              </a:rPr>
              <a:t>Hydrogen in Finland has an important role for flexible energy use and </a:t>
            </a:r>
            <a:r>
              <a:rPr lang="en-GB" sz="1800" dirty="0">
                <a:solidFill>
                  <a:schemeClr val="tx1"/>
                </a:solidFill>
                <a:latin typeface="Mark Pro" panose="020B0504020201010104" pitchFamily="34" charset="77"/>
              </a:rPr>
              <a:t>decarbonisation</a:t>
            </a:r>
            <a:r>
              <a:rPr lang="en-US" sz="1800" dirty="0">
                <a:solidFill>
                  <a:schemeClr val="tx1"/>
                </a:solidFill>
                <a:latin typeface="Mark Pro" panose="020B0504020201010104" pitchFamily="34" charset="77"/>
              </a:rPr>
              <a:t> of industry </a:t>
            </a:r>
          </a:p>
          <a:p>
            <a:pPr>
              <a:buClr>
                <a:srgbClr val="026EBA"/>
              </a:buClr>
              <a:buSzPct val="100000"/>
            </a:pPr>
            <a:endParaRPr lang="en-US" sz="1800" dirty="0">
              <a:solidFill>
                <a:schemeClr val="tx1"/>
              </a:solidFill>
              <a:latin typeface="Mark Pro" panose="020B0504020201010104" pitchFamily="34" charset="77"/>
            </a:endParaRPr>
          </a:p>
          <a:p>
            <a:pPr>
              <a:buClr>
                <a:srgbClr val="026EBA"/>
              </a:buClr>
              <a:buSzPct val="100000"/>
            </a:pPr>
            <a:r>
              <a:rPr lang="en-US" sz="1800" dirty="0">
                <a:solidFill>
                  <a:schemeClr val="tx1"/>
                </a:solidFill>
                <a:latin typeface="Mark Pro" panose="020B0504020201010104" pitchFamily="34" charset="77"/>
              </a:rPr>
              <a:t>Finland has a goal to have predictable and competitive investment environment for hydrogen economy</a:t>
            </a:r>
          </a:p>
        </p:txBody>
      </p:sp>
      <p:pic>
        <p:nvPicPr>
          <p:cNvPr id="5" name="Picture 4"/>
          <p:cNvPicPr>
            <a:picLocks noChangeAspect="1"/>
          </p:cNvPicPr>
          <p:nvPr/>
        </p:nvPicPr>
        <p:blipFill>
          <a:blip r:embed="rId3"/>
          <a:stretch>
            <a:fillRect/>
          </a:stretch>
        </p:blipFill>
        <p:spPr>
          <a:xfrm>
            <a:off x="6936859" y="2255520"/>
            <a:ext cx="5109629" cy="3890335"/>
          </a:xfrm>
          <a:prstGeom prst="rect">
            <a:avLst/>
          </a:prstGeom>
        </p:spPr>
      </p:pic>
    </p:spTree>
    <p:extLst>
      <p:ext uri="{BB962C8B-B14F-4D97-AF65-F5344CB8AC3E}">
        <p14:creationId xmlns:p14="http://schemas.microsoft.com/office/powerpoint/2010/main" val="33358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B86773-8943-2D44-A94A-5213D62D0D35}"/>
              </a:ext>
            </a:extLst>
          </p:cNvPr>
          <p:cNvSpPr>
            <a:spLocks noGrp="1"/>
          </p:cNvSpPr>
          <p:nvPr>
            <p:ph type="title"/>
          </p:nvPr>
        </p:nvSpPr>
        <p:spPr>
          <a:xfrm>
            <a:off x="562978" y="1012031"/>
            <a:ext cx="10515600" cy="822403"/>
          </a:xfrm>
        </p:spPr>
        <p:txBody>
          <a:bodyPr/>
          <a:lstStyle/>
          <a:p>
            <a:r>
              <a:rPr lang="en-GB" b="1" dirty="0">
                <a:solidFill>
                  <a:srgbClr val="026EBA"/>
                </a:solidFill>
                <a:latin typeface="Mark Pro" panose="020B0504020201010104" pitchFamily="34" charset="77"/>
              </a:rPr>
              <a:t>Iceland</a:t>
            </a:r>
          </a:p>
        </p:txBody>
      </p:sp>
      <p:sp>
        <p:nvSpPr>
          <p:cNvPr id="4" name="Plassholder for tekst 7">
            <a:extLst>
              <a:ext uri="{FF2B5EF4-FFF2-40B4-BE49-F238E27FC236}">
                <a16:creationId xmlns:a16="http://schemas.microsoft.com/office/drawing/2014/main" id="{8528B80A-F97B-1B45-935D-6C949D553EA9}"/>
              </a:ext>
            </a:extLst>
          </p:cNvPr>
          <p:cNvSpPr txBox="1">
            <a:spLocks/>
          </p:cNvSpPr>
          <p:nvPr/>
        </p:nvSpPr>
        <p:spPr>
          <a:xfrm>
            <a:off x="498764" y="1825625"/>
            <a:ext cx="8750615"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en-GB" sz="1800" dirty="0"/>
          </a:p>
        </p:txBody>
      </p:sp>
      <p:sp>
        <p:nvSpPr>
          <p:cNvPr id="5" name="Plassholder for tekst 7">
            <a:extLst>
              <a:ext uri="{FF2B5EF4-FFF2-40B4-BE49-F238E27FC236}">
                <a16:creationId xmlns:a16="http://schemas.microsoft.com/office/drawing/2014/main" id="{6FC1FB94-66D5-40EC-A1C9-66809EDAF053}"/>
              </a:ext>
            </a:extLst>
          </p:cNvPr>
          <p:cNvSpPr txBox="1">
            <a:spLocks/>
          </p:cNvSpPr>
          <p:nvPr/>
        </p:nvSpPr>
        <p:spPr>
          <a:xfrm>
            <a:off x="515389" y="1684808"/>
            <a:ext cx="10009802" cy="494228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buClr>
                <a:srgbClr val="026EBA"/>
              </a:buClr>
              <a:buSzPct val="100000"/>
            </a:pPr>
            <a:r>
              <a:rPr lang="en-GB" sz="1800" b="1" dirty="0">
                <a:solidFill>
                  <a:srgbClr val="026EBA"/>
                </a:solidFill>
                <a:latin typeface="Mark Pro" panose="020B0504020201010104" pitchFamily="34" charset="77"/>
              </a:rPr>
              <a:t>Vision for H</a:t>
            </a:r>
            <a:r>
              <a:rPr lang="en-GB" sz="1800" b="1" baseline="-25000" dirty="0">
                <a:solidFill>
                  <a:srgbClr val="026EBA"/>
                </a:solidFill>
                <a:latin typeface="Mark Pro" panose="020B0504020201010104" pitchFamily="34" charset="77"/>
              </a:rPr>
              <a:t>2</a:t>
            </a:r>
            <a:r>
              <a:rPr lang="en-GB" sz="1800" b="1" dirty="0">
                <a:solidFill>
                  <a:srgbClr val="026EBA"/>
                </a:solidFill>
                <a:latin typeface="Mark Pro" panose="020B0504020201010104" pitchFamily="34" charset="77"/>
              </a:rPr>
              <a:t> published in 2020</a:t>
            </a:r>
          </a:p>
          <a:p>
            <a:pPr lvl="1">
              <a:lnSpc>
                <a:spcPct val="100000"/>
              </a:lnSpc>
              <a:buClr>
                <a:srgbClr val="026EBA"/>
              </a:buClr>
              <a:buSzPct val="100000"/>
            </a:pPr>
            <a:r>
              <a:rPr lang="en-GB" sz="1600" dirty="0">
                <a:latin typeface="Mark Pro" panose="020B0504020201010104" pitchFamily="34" charset="77"/>
              </a:rPr>
              <a:t>Icelandic New Energy responsible for the documentation</a:t>
            </a:r>
          </a:p>
          <a:p>
            <a:pPr lvl="1">
              <a:lnSpc>
                <a:spcPct val="100000"/>
              </a:lnSpc>
              <a:buClr>
                <a:srgbClr val="026EBA"/>
              </a:buClr>
              <a:buSzPct val="100000"/>
            </a:pPr>
            <a:r>
              <a:rPr lang="en-GB" sz="1600" dirty="0">
                <a:latin typeface="Mark Pro" panose="020B0504020201010104" pitchFamily="34" charset="77"/>
              </a:rPr>
              <a:t>Gives insight into the potential role of H</a:t>
            </a:r>
            <a:r>
              <a:rPr lang="en-GB" sz="1600" baseline="-25000" dirty="0">
                <a:latin typeface="Mark Pro" panose="020B0504020201010104" pitchFamily="34" charset="77"/>
              </a:rPr>
              <a:t>2</a:t>
            </a:r>
            <a:r>
              <a:rPr lang="en-GB" sz="1600" dirty="0">
                <a:latin typeface="Mark Pro" panose="020B0504020201010104" pitchFamily="34" charset="77"/>
              </a:rPr>
              <a:t> until 2030 and even beyond</a:t>
            </a:r>
          </a:p>
          <a:p>
            <a:pPr>
              <a:lnSpc>
                <a:spcPct val="100000"/>
              </a:lnSpc>
              <a:buClr>
                <a:srgbClr val="026EBA"/>
              </a:buClr>
              <a:buSzPct val="100000"/>
            </a:pPr>
            <a:r>
              <a:rPr lang="en-GB" sz="1800" b="1" dirty="0">
                <a:solidFill>
                  <a:srgbClr val="026EBA"/>
                </a:solidFill>
                <a:latin typeface="Mark Pro" panose="020B0504020201010104" pitchFamily="34" charset="77"/>
              </a:rPr>
              <a:t>Hydrogen &amp; Electrofuel Roadmap in the making (initiated by the Government)</a:t>
            </a:r>
          </a:p>
          <a:p>
            <a:pPr lvl="1">
              <a:lnSpc>
                <a:spcPct val="100000"/>
              </a:lnSpc>
              <a:buClr>
                <a:srgbClr val="026EBA"/>
              </a:buClr>
              <a:buSzPct val="100000"/>
            </a:pPr>
            <a:r>
              <a:rPr lang="en-GB" sz="1600" dirty="0">
                <a:latin typeface="Mark Pro" panose="020B0504020201010104" pitchFamily="34" charset="77"/>
              </a:rPr>
              <a:t>Plans to publish in Q1 2022</a:t>
            </a:r>
          </a:p>
          <a:p>
            <a:pPr lvl="1">
              <a:lnSpc>
                <a:spcPct val="100000"/>
              </a:lnSpc>
              <a:buClr>
                <a:srgbClr val="026EBA"/>
              </a:buClr>
              <a:buSzPct val="100000"/>
            </a:pPr>
            <a:r>
              <a:rPr lang="en-GB" sz="1600" dirty="0">
                <a:latin typeface="Mark Pro" panose="020B0504020201010104" pitchFamily="34" charset="77"/>
              </a:rPr>
              <a:t>Roland Berger (author) hosted a stakeholder forum in October 2021 to get feedback</a:t>
            </a:r>
          </a:p>
          <a:p>
            <a:pPr lvl="1">
              <a:lnSpc>
                <a:spcPct val="100000"/>
              </a:lnSpc>
              <a:buClr>
                <a:srgbClr val="026EBA"/>
              </a:buClr>
              <a:buSzPct val="100000"/>
            </a:pPr>
            <a:r>
              <a:rPr lang="en-GB" sz="1600" dirty="0">
                <a:latin typeface="Mark Pro" panose="020B0504020201010104" pitchFamily="34" charset="77"/>
              </a:rPr>
              <a:t>Includes vision for use of H</a:t>
            </a:r>
            <a:r>
              <a:rPr lang="en-GB" sz="1600" baseline="-25000" dirty="0">
                <a:latin typeface="Mark Pro" panose="020B0504020201010104" pitchFamily="34" charset="77"/>
              </a:rPr>
              <a:t>2</a:t>
            </a:r>
            <a:r>
              <a:rPr lang="en-GB" sz="1600" dirty="0">
                <a:latin typeface="Mark Pro" panose="020B0504020201010104" pitchFamily="34" charset="77"/>
              </a:rPr>
              <a:t> and electrofuels to replace all use of fossil fuel with a vision, 2030; again 2040, and finally 2050</a:t>
            </a:r>
          </a:p>
          <a:p>
            <a:pPr lvl="2">
              <a:lnSpc>
                <a:spcPct val="100000"/>
              </a:lnSpc>
              <a:buClr>
                <a:srgbClr val="026EBA"/>
              </a:buClr>
              <a:buSzPct val="100000"/>
            </a:pPr>
            <a:r>
              <a:rPr lang="en-GB" sz="1600" dirty="0">
                <a:latin typeface="Mark Pro" panose="020B0504020201010104" pitchFamily="34" charset="77"/>
              </a:rPr>
              <a:t>Includes target goals for the maritime sector, aviation, and land transport</a:t>
            </a:r>
          </a:p>
          <a:p>
            <a:pPr lvl="1">
              <a:lnSpc>
                <a:spcPct val="100000"/>
              </a:lnSpc>
              <a:buClr>
                <a:srgbClr val="026EBA"/>
              </a:buClr>
              <a:buSzPct val="100000"/>
            </a:pPr>
            <a:r>
              <a:rPr lang="en-GB" sz="1600" dirty="0">
                <a:latin typeface="Mark Pro" panose="020B0504020201010104" pitchFamily="34" charset="77"/>
              </a:rPr>
              <a:t>Iceland was a pioneer and already restarted: </a:t>
            </a:r>
          </a:p>
          <a:p>
            <a:pPr lvl="2">
              <a:lnSpc>
                <a:spcPct val="100000"/>
              </a:lnSpc>
              <a:buClr>
                <a:srgbClr val="026EBA"/>
              </a:buClr>
              <a:buSzPct val="100000"/>
            </a:pPr>
            <a:r>
              <a:rPr lang="en-GB" sz="1600" b="1" dirty="0">
                <a:latin typeface="Mark Pro" panose="020B0504020201010104" pitchFamily="34" charset="77"/>
              </a:rPr>
              <a:t>Two refuelling stations </a:t>
            </a:r>
            <a:r>
              <a:rPr lang="en-GB" sz="1600" dirty="0">
                <a:latin typeface="Mark Pro" panose="020B0504020201010104" pitchFamily="34" charset="77"/>
              </a:rPr>
              <a:t>are in operation</a:t>
            </a:r>
          </a:p>
          <a:p>
            <a:pPr lvl="2">
              <a:lnSpc>
                <a:spcPct val="100000"/>
              </a:lnSpc>
              <a:buClr>
                <a:srgbClr val="026EBA"/>
              </a:buClr>
              <a:buSzPct val="100000"/>
            </a:pPr>
            <a:r>
              <a:rPr lang="en-GB" sz="1600" dirty="0">
                <a:latin typeface="Mark Pro" panose="020B0504020201010104" pitchFamily="34" charset="77"/>
              </a:rPr>
              <a:t>Small fleet of </a:t>
            </a:r>
            <a:r>
              <a:rPr lang="en-GB" sz="1600" b="1" dirty="0">
                <a:latin typeface="Mark Pro" panose="020B0504020201010104" pitchFamily="34" charset="77"/>
              </a:rPr>
              <a:t>FCEVs </a:t>
            </a:r>
            <a:r>
              <a:rPr lang="en-GB" sz="1600" dirty="0">
                <a:latin typeface="Mark Pro" panose="020B0504020201010104" pitchFamily="34" charset="77"/>
              </a:rPr>
              <a:t>is being tested  </a:t>
            </a:r>
          </a:p>
          <a:p>
            <a:pPr lvl="2">
              <a:lnSpc>
                <a:spcPct val="100000"/>
              </a:lnSpc>
              <a:buClr>
                <a:srgbClr val="026EBA"/>
              </a:buClr>
              <a:buSzPct val="100000"/>
            </a:pPr>
            <a:r>
              <a:rPr lang="en-GB" sz="1600" dirty="0">
                <a:latin typeface="Mark Pro" panose="020B0504020201010104" pitchFamily="34" charset="77"/>
              </a:rPr>
              <a:t>Investment policy and incentives – hopefully based on the Roadmap – will determine speed of deployment</a:t>
            </a:r>
          </a:p>
          <a:p>
            <a:pPr>
              <a:lnSpc>
                <a:spcPct val="100000"/>
              </a:lnSpc>
              <a:buClr>
                <a:srgbClr val="026EBA"/>
              </a:buClr>
              <a:buSzPct val="100000"/>
            </a:pPr>
            <a:r>
              <a:rPr lang="en-GB" sz="1800" b="1" dirty="0">
                <a:solidFill>
                  <a:srgbClr val="026EBA"/>
                </a:solidFill>
                <a:latin typeface="Mark Pro" panose="020B0504020201010104" pitchFamily="34" charset="77"/>
              </a:rPr>
              <a:t>2021: New government has taken office. Very high emphasis on energy shift in all sectors, goal to be fossil fuel free by 2040</a:t>
            </a:r>
          </a:p>
          <a:p>
            <a:pPr lvl="1">
              <a:lnSpc>
                <a:spcPct val="100000"/>
              </a:lnSpc>
              <a:buClr>
                <a:srgbClr val="026EBA"/>
              </a:buClr>
              <a:buSzPct val="100000"/>
            </a:pPr>
            <a:r>
              <a:rPr lang="en-GB" sz="1600" dirty="0">
                <a:latin typeface="Mark Pro" panose="020B0504020201010104" pitchFamily="34" charset="77"/>
              </a:rPr>
              <a:t>Hydrogen will play an important role</a:t>
            </a:r>
          </a:p>
        </p:txBody>
      </p:sp>
    </p:spTree>
    <p:extLst>
      <p:ext uri="{BB962C8B-B14F-4D97-AF65-F5344CB8AC3E}">
        <p14:creationId xmlns:p14="http://schemas.microsoft.com/office/powerpoint/2010/main" val="3389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D65BBE-3D61-6B49-B70D-3DA94231A3E0}"/>
              </a:ext>
            </a:extLst>
          </p:cNvPr>
          <p:cNvSpPr>
            <a:spLocks noGrp="1"/>
          </p:cNvSpPr>
          <p:nvPr>
            <p:ph type="title"/>
          </p:nvPr>
        </p:nvSpPr>
        <p:spPr>
          <a:xfrm>
            <a:off x="548639" y="1045282"/>
            <a:ext cx="10515600" cy="1199157"/>
          </a:xfrm>
        </p:spPr>
        <p:txBody>
          <a:bodyPr>
            <a:normAutofit/>
          </a:bodyPr>
          <a:lstStyle/>
          <a:p>
            <a:r>
              <a:rPr lang="en-GB" b="1" dirty="0">
                <a:solidFill>
                  <a:srgbClr val="026EBA"/>
                </a:solidFill>
                <a:latin typeface="Mark Pro" panose="020B0504020201010104" pitchFamily="34" charset="77"/>
              </a:rPr>
              <a:t>Nordic Hydrogen Industry </a:t>
            </a:r>
            <a:br>
              <a:rPr lang="en-GB" b="1" dirty="0">
                <a:solidFill>
                  <a:srgbClr val="026EBA"/>
                </a:solidFill>
                <a:latin typeface="Mark Pro" panose="020B0504020201010104" pitchFamily="34" charset="77"/>
              </a:rPr>
            </a:br>
            <a:r>
              <a:rPr lang="en-GB" b="1" dirty="0">
                <a:solidFill>
                  <a:srgbClr val="026EBA"/>
                </a:solidFill>
                <a:latin typeface="Mark Pro" panose="020B0504020201010104" pitchFamily="34" charset="77"/>
              </a:rPr>
              <a:t>in Lead Position</a:t>
            </a:r>
          </a:p>
        </p:txBody>
      </p:sp>
      <p:pic>
        <p:nvPicPr>
          <p:cNvPr id="8194" name="Picture 2" descr="hybrit steel hydrogen">
            <a:extLst>
              <a:ext uri="{FF2B5EF4-FFF2-40B4-BE49-F238E27FC236}">
                <a16:creationId xmlns:a16="http://schemas.microsoft.com/office/drawing/2014/main" id="{0662FF9A-79CF-4744-BBDD-0997BB70B1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2918" y="3624147"/>
            <a:ext cx="4692334" cy="31261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exagon Composites lander kontrakt | Finansavisen">
            <a:extLst>
              <a:ext uri="{FF2B5EF4-FFF2-40B4-BE49-F238E27FC236}">
                <a16:creationId xmlns:a16="http://schemas.microsoft.com/office/drawing/2014/main" id="{6C2A0726-E842-EC49-ABB7-B3DB6F6A2E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52918" y="925331"/>
            <a:ext cx="4692334" cy="2638216"/>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a:extLst>
              <a:ext uri="{FF2B5EF4-FFF2-40B4-BE49-F238E27FC236}">
                <a16:creationId xmlns:a16="http://schemas.microsoft.com/office/drawing/2014/main" id="{0EAC146A-A477-3B4B-9EE4-D1442F063803}"/>
              </a:ext>
            </a:extLst>
          </p:cNvPr>
          <p:cNvSpPr>
            <a:spLocks noGrp="1"/>
          </p:cNvSpPr>
          <p:nvPr>
            <p:ph type="body" idx="4294967295"/>
          </p:nvPr>
        </p:nvSpPr>
        <p:spPr>
          <a:xfrm>
            <a:off x="498764" y="2184736"/>
            <a:ext cx="7116239" cy="4351338"/>
          </a:xfrm>
        </p:spPr>
        <p:txBody>
          <a:bodyPr>
            <a:normAutofit/>
          </a:bodyPr>
          <a:lstStyle/>
          <a:p>
            <a:pPr>
              <a:buClr>
                <a:srgbClr val="026EBA"/>
              </a:buClr>
              <a:buSzPct val="100000"/>
            </a:pPr>
            <a:r>
              <a:rPr lang="en-GB" sz="1800" b="1" dirty="0">
                <a:solidFill>
                  <a:srgbClr val="026EBA"/>
                </a:solidFill>
                <a:latin typeface="Mark Pro" panose="020B0504020201010104" pitchFamily="34" charset="77"/>
              </a:rPr>
              <a:t>Developing world-leading hydrogen technology</a:t>
            </a:r>
          </a:p>
          <a:p>
            <a:pPr lvl="1">
              <a:buClr>
                <a:srgbClr val="026EBA"/>
              </a:buClr>
              <a:buSzPct val="100000"/>
            </a:pPr>
            <a:r>
              <a:rPr lang="en-GB" sz="1600" dirty="0">
                <a:latin typeface="Mark Pro" panose="020B0504020201010104" pitchFamily="34" charset="77"/>
              </a:rPr>
              <a:t>Electrolysers</a:t>
            </a:r>
          </a:p>
          <a:p>
            <a:pPr lvl="1">
              <a:buClr>
                <a:srgbClr val="026EBA"/>
              </a:buClr>
              <a:buSzPct val="100000"/>
            </a:pPr>
            <a:r>
              <a:rPr lang="en-GB" sz="1600" dirty="0">
                <a:latin typeface="Mark Pro" panose="020B0504020201010104" pitchFamily="34" charset="77"/>
              </a:rPr>
              <a:t>Storage and transport systems</a:t>
            </a:r>
          </a:p>
          <a:p>
            <a:pPr lvl="1">
              <a:buClr>
                <a:srgbClr val="026EBA"/>
              </a:buClr>
              <a:buSzPct val="100000"/>
            </a:pPr>
            <a:r>
              <a:rPr lang="en-GB" sz="1600" dirty="0">
                <a:latin typeface="Mark Pro" panose="020B0504020201010104" pitchFamily="34" charset="77"/>
              </a:rPr>
              <a:t>Hydrogen stations</a:t>
            </a:r>
          </a:p>
          <a:p>
            <a:pPr lvl="1">
              <a:buClr>
                <a:srgbClr val="026EBA"/>
              </a:buClr>
              <a:buSzPct val="100000"/>
            </a:pPr>
            <a:endParaRPr lang="en-GB" sz="1600" dirty="0">
              <a:latin typeface="Mark Pro" panose="020B0504020201010104" pitchFamily="34" charset="77"/>
            </a:endParaRPr>
          </a:p>
          <a:p>
            <a:pPr>
              <a:buClr>
                <a:srgbClr val="026EBA"/>
              </a:buClr>
              <a:buSzPct val="100000"/>
            </a:pPr>
            <a:r>
              <a:rPr lang="en-GB" sz="1800" b="1" dirty="0">
                <a:solidFill>
                  <a:srgbClr val="026EBA"/>
                </a:solidFill>
                <a:latin typeface="Mark Pro" panose="020B0504020201010104" pitchFamily="34" charset="77"/>
              </a:rPr>
              <a:t>Use of hydrogen in industry</a:t>
            </a:r>
          </a:p>
          <a:p>
            <a:pPr lvl="1">
              <a:buClr>
                <a:srgbClr val="026EBA"/>
              </a:buClr>
              <a:buSzPct val="100000"/>
            </a:pPr>
            <a:r>
              <a:rPr lang="en-GB" sz="1600" dirty="0">
                <a:latin typeface="Mark Pro" panose="020B0504020201010104" pitchFamily="34" charset="77"/>
              </a:rPr>
              <a:t>Zero emission steel manufacturing</a:t>
            </a:r>
          </a:p>
          <a:p>
            <a:pPr lvl="1">
              <a:buClr>
                <a:srgbClr val="026EBA"/>
              </a:buClr>
              <a:buSzPct val="100000"/>
            </a:pPr>
            <a:r>
              <a:rPr lang="en-GB" sz="1600" dirty="0">
                <a:latin typeface="Mark Pro" panose="020B0504020201010104" pitchFamily="34" charset="77"/>
              </a:rPr>
              <a:t>Ammonia and fertilizers</a:t>
            </a:r>
          </a:p>
          <a:p>
            <a:pPr lvl="1">
              <a:buClr>
                <a:srgbClr val="026EBA"/>
              </a:buClr>
              <a:buSzPct val="100000"/>
            </a:pPr>
            <a:r>
              <a:rPr lang="en-GB" sz="1600" dirty="0">
                <a:latin typeface="Mark Pro" panose="020B0504020201010104" pitchFamily="34" charset="77"/>
              </a:rPr>
              <a:t>e-fuels</a:t>
            </a:r>
          </a:p>
          <a:p>
            <a:pPr lvl="1">
              <a:buClr>
                <a:srgbClr val="026EBA"/>
              </a:buClr>
              <a:buSzPct val="100000"/>
            </a:pPr>
            <a:endParaRPr lang="en-GB" sz="1600" dirty="0">
              <a:latin typeface="Mark Pro" panose="020B0504020201010104" pitchFamily="34" charset="77"/>
            </a:endParaRPr>
          </a:p>
          <a:p>
            <a:pPr>
              <a:buClr>
                <a:srgbClr val="026EBA"/>
              </a:buClr>
              <a:buSzPct val="100000"/>
            </a:pPr>
            <a:r>
              <a:rPr lang="en-GB" sz="1800" b="1" dirty="0">
                <a:solidFill>
                  <a:srgbClr val="026EBA"/>
                </a:solidFill>
                <a:latin typeface="Mark Pro" panose="020B0504020201010104" pitchFamily="34" charset="77"/>
              </a:rPr>
              <a:t>Hydrogen production</a:t>
            </a:r>
          </a:p>
          <a:p>
            <a:pPr lvl="1">
              <a:buClr>
                <a:srgbClr val="026EBA"/>
              </a:buClr>
              <a:buSzPct val="100000"/>
            </a:pPr>
            <a:r>
              <a:rPr lang="en-GB" sz="1600" dirty="0">
                <a:latin typeface="Mark Pro" panose="020B0504020201010104" pitchFamily="34" charset="77"/>
              </a:rPr>
              <a:t>Green hydrogen</a:t>
            </a:r>
          </a:p>
          <a:p>
            <a:pPr lvl="1">
              <a:buClr>
                <a:srgbClr val="026EBA"/>
              </a:buClr>
              <a:buSzPct val="100000"/>
            </a:pPr>
            <a:r>
              <a:rPr lang="en-GB" sz="1600" dirty="0">
                <a:latin typeface="Mark Pro" panose="020B0504020201010104" pitchFamily="34" charset="77"/>
              </a:rPr>
              <a:t>Blue hydrogen</a:t>
            </a:r>
          </a:p>
          <a:p>
            <a:endParaRPr lang="en-GB" dirty="0"/>
          </a:p>
        </p:txBody>
      </p:sp>
      <p:sp>
        <p:nvSpPr>
          <p:cNvPr id="6" name="TekstSylinder 5">
            <a:extLst>
              <a:ext uri="{FF2B5EF4-FFF2-40B4-BE49-F238E27FC236}">
                <a16:creationId xmlns:a16="http://schemas.microsoft.com/office/drawing/2014/main" id="{4DB8018A-F291-E444-AFD0-BADB1CF603DB}"/>
              </a:ext>
            </a:extLst>
          </p:cNvPr>
          <p:cNvSpPr txBox="1"/>
          <p:nvPr/>
        </p:nvSpPr>
        <p:spPr>
          <a:xfrm>
            <a:off x="9927748" y="6492153"/>
            <a:ext cx="2090102" cy="276999"/>
          </a:xfrm>
          <a:prstGeom prst="rect">
            <a:avLst/>
          </a:prstGeom>
          <a:noFill/>
        </p:spPr>
        <p:txBody>
          <a:bodyPr wrap="square" rtlCol="0">
            <a:spAutoFit/>
          </a:bodyPr>
          <a:lstStyle/>
          <a:p>
            <a:pPr algn="r"/>
            <a:r>
              <a:rPr lang="en-GB" sz="1200" i="1" dirty="0">
                <a:solidFill>
                  <a:srgbClr val="F2F0F3"/>
                </a:solidFill>
                <a:latin typeface="Mark Pro" panose="020B0504020201010104" pitchFamily="34" charset="77"/>
              </a:rPr>
              <a:t>Photo: SSAB</a:t>
            </a:r>
          </a:p>
        </p:txBody>
      </p:sp>
      <p:sp>
        <p:nvSpPr>
          <p:cNvPr id="7" name="TekstSylinder 6">
            <a:extLst>
              <a:ext uri="{FF2B5EF4-FFF2-40B4-BE49-F238E27FC236}">
                <a16:creationId xmlns:a16="http://schemas.microsoft.com/office/drawing/2014/main" id="{81686D10-58E1-45D4-BEE4-7F84B547D8C2}"/>
              </a:ext>
            </a:extLst>
          </p:cNvPr>
          <p:cNvSpPr txBox="1"/>
          <p:nvPr/>
        </p:nvSpPr>
        <p:spPr>
          <a:xfrm>
            <a:off x="9927748" y="3286461"/>
            <a:ext cx="2090102" cy="276999"/>
          </a:xfrm>
          <a:prstGeom prst="rect">
            <a:avLst/>
          </a:prstGeom>
          <a:noFill/>
        </p:spPr>
        <p:txBody>
          <a:bodyPr wrap="square" rtlCol="0">
            <a:spAutoFit/>
          </a:bodyPr>
          <a:lstStyle/>
          <a:p>
            <a:pPr algn="r"/>
            <a:r>
              <a:rPr lang="en-GB" sz="1200" i="1" dirty="0">
                <a:solidFill>
                  <a:srgbClr val="F2F0F3"/>
                </a:solidFill>
                <a:latin typeface="Mark Pro" panose="020B0504020201010104" pitchFamily="34" charset="77"/>
              </a:rPr>
              <a:t>Photo: Hexagon Purus</a:t>
            </a:r>
          </a:p>
        </p:txBody>
      </p:sp>
    </p:spTree>
    <p:extLst>
      <p:ext uri="{BB962C8B-B14F-4D97-AF65-F5344CB8AC3E}">
        <p14:creationId xmlns:p14="http://schemas.microsoft.com/office/powerpoint/2010/main" val="28424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8AED1E-EDA3-DC49-8ADD-605937AB2791}"/>
              </a:ext>
            </a:extLst>
          </p:cNvPr>
          <p:cNvSpPr>
            <a:spLocks noGrp="1"/>
          </p:cNvSpPr>
          <p:nvPr>
            <p:ph type="title"/>
          </p:nvPr>
        </p:nvSpPr>
        <p:spPr>
          <a:xfrm>
            <a:off x="562978" y="1028657"/>
            <a:ext cx="10515600" cy="822403"/>
          </a:xfrm>
        </p:spPr>
        <p:txBody>
          <a:bodyPr/>
          <a:lstStyle/>
          <a:p>
            <a:r>
              <a:rPr lang="en-GB" b="1" dirty="0">
                <a:solidFill>
                  <a:srgbClr val="026EBA"/>
                </a:solidFill>
                <a:latin typeface="Mark Pro" panose="020B0504020201010104" pitchFamily="34" charset="77"/>
              </a:rPr>
              <a:t>Status: Vehicles</a:t>
            </a:r>
          </a:p>
        </p:txBody>
      </p:sp>
      <p:pic>
        <p:nvPicPr>
          <p:cNvPr id="4" name="Picture 2" descr="Hyundai Motor Upgrades Design and Performance of XCIENT Fuel Cell Truck for  Global Expansion">
            <a:extLst>
              <a:ext uri="{FF2B5EF4-FFF2-40B4-BE49-F238E27FC236}">
                <a16:creationId xmlns:a16="http://schemas.microsoft.com/office/drawing/2014/main" id="{FB91DA89-B76E-154F-B2C3-2DDC0A73A7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82804" y="4933528"/>
            <a:ext cx="2340000" cy="15552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791FBAF1-01AB-554B-9923-CA590E8E1A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82804" y="517906"/>
            <a:ext cx="2340000" cy="1307719"/>
          </a:xfrm>
          <a:prstGeom prst="rect">
            <a:avLst/>
          </a:prstGeom>
        </p:spPr>
      </p:pic>
      <p:pic>
        <p:nvPicPr>
          <p:cNvPr id="7" name="Bilde 6">
            <a:extLst>
              <a:ext uri="{FF2B5EF4-FFF2-40B4-BE49-F238E27FC236}">
                <a16:creationId xmlns:a16="http://schemas.microsoft.com/office/drawing/2014/main" id="{EA24FECC-DFFC-C54E-8F28-38D77D9616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82804" y="3332571"/>
            <a:ext cx="2340000" cy="1455316"/>
          </a:xfrm>
          <a:prstGeom prst="rect">
            <a:avLst/>
          </a:prstGeom>
        </p:spPr>
      </p:pic>
      <p:pic>
        <p:nvPicPr>
          <p:cNvPr id="1026" name="Picture 2" descr="The New Peugeot e-Expert Hydrogen | Wheelz.me English">
            <a:extLst>
              <a:ext uri="{FF2B5EF4-FFF2-40B4-BE49-F238E27FC236}">
                <a16:creationId xmlns:a16="http://schemas.microsoft.com/office/drawing/2014/main" id="{F876B657-DE88-E34D-998A-49FCF95E4B6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82804" y="1964724"/>
            <a:ext cx="2340000" cy="1241297"/>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26B66930-D976-204F-8918-330508740FFB}"/>
              </a:ext>
            </a:extLst>
          </p:cNvPr>
          <p:cNvSpPr txBox="1"/>
          <p:nvPr/>
        </p:nvSpPr>
        <p:spPr>
          <a:xfrm>
            <a:off x="9430230" y="6488728"/>
            <a:ext cx="2609375" cy="230832"/>
          </a:xfrm>
          <a:prstGeom prst="rect">
            <a:avLst/>
          </a:prstGeom>
          <a:noFill/>
        </p:spPr>
        <p:txBody>
          <a:bodyPr wrap="square" rtlCol="0">
            <a:spAutoFit/>
          </a:bodyPr>
          <a:lstStyle/>
          <a:p>
            <a:r>
              <a:rPr lang="en-GB" sz="900" i="1" dirty="0">
                <a:solidFill>
                  <a:srgbClr val="385988"/>
                </a:solidFill>
                <a:latin typeface="Mark Pro" panose="020B0504020201010104" pitchFamily="34" charset="77"/>
              </a:rPr>
              <a:t>Photo: Toyota, Peugeot, Solaris, Hyundai</a:t>
            </a:r>
          </a:p>
        </p:txBody>
      </p:sp>
      <p:sp>
        <p:nvSpPr>
          <p:cNvPr id="8" name="Plassholder for tekst 7">
            <a:extLst>
              <a:ext uri="{FF2B5EF4-FFF2-40B4-BE49-F238E27FC236}">
                <a16:creationId xmlns:a16="http://schemas.microsoft.com/office/drawing/2014/main" id="{1D9F767B-E399-004F-82A4-7799D1E1A95C}"/>
              </a:ext>
            </a:extLst>
          </p:cNvPr>
          <p:cNvSpPr>
            <a:spLocks noGrp="1"/>
          </p:cNvSpPr>
          <p:nvPr>
            <p:ph type="body" idx="4294967295"/>
          </p:nvPr>
        </p:nvSpPr>
        <p:spPr>
          <a:xfrm>
            <a:off x="498764" y="1825624"/>
            <a:ext cx="8750615" cy="4663103"/>
          </a:xfrm>
        </p:spPr>
        <p:txBody>
          <a:bodyPr>
            <a:normAutofit/>
          </a:bodyPr>
          <a:lstStyle/>
          <a:p>
            <a:pPr>
              <a:buClr>
                <a:srgbClr val="026EBA"/>
              </a:buClr>
              <a:buSzPct val="100000"/>
            </a:pPr>
            <a:r>
              <a:rPr lang="en-GB" sz="2000" b="1" dirty="0">
                <a:solidFill>
                  <a:srgbClr val="026EBA"/>
                </a:solidFill>
                <a:latin typeface="Mark Pro" panose="020B0504020201010104" pitchFamily="34" charset="77"/>
              </a:rPr>
              <a:t>Passenger vehicles</a:t>
            </a:r>
          </a:p>
          <a:p>
            <a:pPr lvl="1">
              <a:lnSpc>
                <a:spcPct val="100000"/>
              </a:lnSpc>
              <a:buClr>
                <a:srgbClr val="026EBA"/>
              </a:buClr>
              <a:buSzPct val="100000"/>
            </a:pPr>
            <a:r>
              <a:rPr lang="en-GB" sz="1600" dirty="0">
                <a:latin typeface="Mark Pro" panose="020B0504020201010104" pitchFamily="34" charset="77"/>
              </a:rPr>
              <a:t>Available: Toyota</a:t>
            </a:r>
            <a:r>
              <a:rPr lang="en-GB" sz="1600" baseline="0" dirty="0">
                <a:latin typeface="Mark Pro" panose="020B0504020201010104" pitchFamily="34" charset="77"/>
              </a:rPr>
              <a:t> Mirai and Hyundai </a:t>
            </a:r>
            <a:r>
              <a:rPr lang="en-GB" sz="1600" baseline="0" dirty="0" err="1">
                <a:latin typeface="Mark Pro" panose="020B0504020201010104" pitchFamily="34" charset="77"/>
              </a:rPr>
              <a:t>Nexo</a:t>
            </a:r>
            <a:r>
              <a:rPr lang="en-GB" sz="1600" baseline="0" dirty="0">
                <a:latin typeface="Mark Pro" panose="020B0504020201010104" pitchFamily="34" charset="77"/>
              </a:rPr>
              <a:t>. Range: ~650 km.</a:t>
            </a:r>
          </a:p>
          <a:p>
            <a:pPr lvl="1">
              <a:lnSpc>
                <a:spcPct val="100000"/>
              </a:lnSpc>
              <a:buClr>
                <a:srgbClr val="026EBA"/>
              </a:buClr>
              <a:buSzPct val="100000"/>
            </a:pPr>
            <a:r>
              <a:rPr lang="en-GB" sz="1600" dirty="0">
                <a:latin typeface="Mark Pro" panose="020B0504020201010104" pitchFamily="34" charset="77"/>
              </a:rPr>
              <a:t>Expected: Limited series from some OEMs. Small volumes the next years.</a:t>
            </a:r>
          </a:p>
          <a:p>
            <a:pPr>
              <a:buClr>
                <a:srgbClr val="026EBA"/>
              </a:buClr>
              <a:buSzPct val="100000"/>
            </a:pPr>
            <a:r>
              <a:rPr lang="en-GB" sz="1800" b="1" dirty="0">
                <a:solidFill>
                  <a:srgbClr val="026EBA"/>
                </a:solidFill>
                <a:latin typeface="Mark Pro" panose="020B0504020201010104" pitchFamily="34" charset="77"/>
              </a:rPr>
              <a:t>Vans</a:t>
            </a:r>
            <a:endParaRPr lang="en-GB" sz="2000" b="1" dirty="0">
              <a:solidFill>
                <a:srgbClr val="026EBA"/>
              </a:solidFill>
              <a:latin typeface="Mark Pro" panose="020B0504020201010104" pitchFamily="34" charset="77"/>
            </a:endParaRPr>
          </a:p>
          <a:p>
            <a:pPr lvl="1">
              <a:lnSpc>
                <a:spcPct val="100000"/>
              </a:lnSpc>
              <a:buClr>
                <a:srgbClr val="026EBA"/>
              </a:buClr>
              <a:buSzPct val="100000"/>
            </a:pPr>
            <a:r>
              <a:rPr lang="en-GB" sz="1600" dirty="0">
                <a:latin typeface="Mark Pro" panose="020B0504020201010104" pitchFamily="34" charset="77"/>
              </a:rPr>
              <a:t>Available: Peugeot e-Expert, Opel </a:t>
            </a:r>
            <a:r>
              <a:rPr lang="en-GB" sz="1600" dirty="0" err="1">
                <a:latin typeface="Mark Pro" panose="020B0504020201010104" pitchFamily="34" charset="77"/>
              </a:rPr>
              <a:t>Vivaro</a:t>
            </a:r>
            <a:r>
              <a:rPr lang="en-GB" sz="1600" dirty="0">
                <a:latin typeface="Mark Pro" panose="020B0504020201010104" pitchFamily="34" charset="77"/>
              </a:rPr>
              <a:t>, </a:t>
            </a:r>
            <a:r>
              <a:rPr lang="en-GB" sz="1600" dirty="0" err="1">
                <a:latin typeface="Mark Pro" panose="020B0504020201010104" pitchFamily="34" charset="77"/>
              </a:rPr>
              <a:t>Hyvia</a:t>
            </a:r>
            <a:r>
              <a:rPr lang="en-GB" sz="1600" dirty="0">
                <a:latin typeface="Mark Pro" panose="020B0504020201010104" pitchFamily="34" charset="77"/>
              </a:rPr>
              <a:t> (France), Gaz (Russia),</a:t>
            </a:r>
            <a:br>
              <a:rPr lang="en-GB" sz="1600" dirty="0">
                <a:latin typeface="Mark Pro" panose="020B0504020201010104" pitchFamily="34" charset="77"/>
              </a:rPr>
            </a:br>
            <a:r>
              <a:rPr lang="en-GB" sz="1600" dirty="0">
                <a:latin typeface="Mark Pro" panose="020B0504020201010104" pitchFamily="34" charset="77"/>
              </a:rPr>
              <a:t>Renault </a:t>
            </a:r>
            <a:r>
              <a:rPr lang="en-GB" sz="1600" dirty="0" err="1">
                <a:latin typeface="Mark Pro" panose="020B0504020201010104" pitchFamily="34" charset="77"/>
              </a:rPr>
              <a:t>Kangoo</a:t>
            </a:r>
            <a:r>
              <a:rPr lang="en-GB" sz="1600" dirty="0">
                <a:latin typeface="Mark Pro" panose="020B0504020201010104" pitchFamily="34" charset="77"/>
              </a:rPr>
              <a:t> and Master. Range ~450 km.</a:t>
            </a:r>
          </a:p>
          <a:p>
            <a:pPr lvl="1">
              <a:lnSpc>
                <a:spcPct val="100000"/>
              </a:lnSpc>
              <a:buClr>
                <a:srgbClr val="026EBA"/>
              </a:buClr>
              <a:buSzPct val="100000"/>
            </a:pPr>
            <a:r>
              <a:rPr lang="en-GB" sz="1600" dirty="0">
                <a:latin typeface="Mark Pro" panose="020B0504020201010104" pitchFamily="34" charset="77"/>
              </a:rPr>
              <a:t>Expected: </a:t>
            </a:r>
            <a:r>
              <a:rPr lang="en-GB" sz="1600" dirty="0" err="1">
                <a:latin typeface="Mark Pro" panose="020B0504020201010104" pitchFamily="34" charset="77"/>
              </a:rPr>
              <a:t>Quantron</a:t>
            </a:r>
            <a:r>
              <a:rPr lang="en-GB" sz="1600" dirty="0">
                <a:latin typeface="Mark Pro" panose="020B0504020201010104" pitchFamily="34" charset="77"/>
              </a:rPr>
              <a:t>, </a:t>
            </a:r>
            <a:r>
              <a:rPr lang="en-GB" sz="1600" dirty="0" err="1">
                <a:latin typeface="Mark Pro" panose="020B0504020201010104" pitchFamily="34" charset="77"/>
              </a:rPr>
              <a:t>Hyzon</a:t>
            </a:r>
            <a:r>
              <a:rPr lang="en-GB" sz="1600" dirty="0">
                <a:latin typeface="Mark Pro" panose="020B0504020201010104" pitchFamily="34" charset="77"/>
              </a:rPr>
              <a:t>, and H2X.</a:t>
            </a:r>
          </a:p>
          <a:p>
            <a:pPr>
              <a:buClr>
                <a:srgbClr val="026EBA"/>
              </a:buClr>
              <a:buSzPct val="100000"/>
            </a:pPr>
            <a:r>
              <a:rPr lang="en-GB" sz="2000" b="1" dirty="0">
                <a:solidFill>
                  <a:srgbClr val="026EBA"/>
                </a:solidFill>
                <a:latin typeface="Mark Pro" panose="020B0504020201010104" pitchFamily="34" charset="77"/>
              </a:rPr>
              <a:t>Trucks</a:t>
            </a:r>
          </a:p>
          <a:p>
            <a:pPr lvl="1">
              <a:lnSpc>
                <a:spcPct val="100000"/>
              </a:lnSpc>
              <a:buClr>
                <a:srgbClr val="026EBA"/>
              </a:buClr>
              <a:buSzPct val="100000"/>
            </a:pPr>
            <a:r>
              <a:rPr lang="en-GB" sz="1600" dirty="0">
                <a:latin typeface="Mark Pro" panose="020B0504020201010104" pitchFamily="34" charset="77"/>
              </a:rPr>
              <a:t>Available: Hyundai </a:t>
            </a:r>
            <a:r>
              <a:rPr lang="en-GB" sz="1600" dirty="0" err="1">
                <a:latin typeface="Mark Pro" panose="020B0504020201010104" pitchFamily="34" charset="77"/>
              </a:rPr>
              <a:t>XCient</a:t>
            </a:r>
            <a:r>
              <a:rPr lang="en-GB" sz="1600" dirty="0">
                <a:latin typeface="Mark Pro" panose="020B0504020201010104" pitchFamily="34" charset="77"/>
              </a:rPr>
              <a:t>, </a:t>
            </a:r>
            <a:r>
              <a:rPr lang="en-GB" sz="1600" dirty="0" err="1">
                <a:latin typeface="Mark Pro" panose="020B0504020201010104" pitchFamily="34" charset="77"/>
              </a:rPr>
              <a:t>Hyzon</a:t>
            </a:r>
            <a:r>
              <a:rPr lang="en-GB" sz="1600" dirty="0">
                <a:latin typeface="Mark Pro" panose="020B0504020201010104" pitchFamily="34" charset="77"/>
              </a:rPr>
              <a:t>. Range: ~400 km.</a:t>
            </a:r>
          </a:p>
          <a:p>
            <a:pPr lvl="1">
              <a:lnSpc>
                <a:spcPct val="100000"/>
              </a:lnSpc>
              <a:buClr>
                <a:srgbClr val="026EBA"/>
              </a:buClr>
              <a:buSzPct val="100000"/>
            </a:pPr>
            <a:r>
              <a:rPr lang="en-GB" sz="1600" dirty="0">
                <a:latin typeface="Mark Pro" panose="020B0504020201010104" pitchFamily="34" charset="77"/>
              </a:rPr>
              <a:t>Expected: </a:t>
            </a:r>
            <a:r>
              <a:rPr lang="en-GB" sz="1600" dirty="0" err="1">
                <a:latin typeface="Mark Pro" panose="020B0504020201010104" pitchFamily="34" charset="77"/>
              </a:rPr>
              <a:t>Quantron</a:t>
            </a:r>
            <a:r>
              <a:rPr lang="en-GB" sz="1600" dirty="0">
                <a:latin typeface="Mark Pro" panose="020B0504020201010104" pitchFamily="34" charset="77"/>
              </a:rPr>
              <a:t> (2022), Scania (2023, limited series), Iveco / Nikola (2024), </a:t>
            </a:r>
            <a:br>
              <a:rPr lang="en-GB" sz="1600" dirty="0">
                <a:latin typeface="Mark Pro" panose="020B0504020201010104" pitchFamily="34" charset="77"/>
              </a:rPr>
            </a:br>
            <a:r>
              <a:rPr lang="en-GB" sz="1600" dirty="0">
                <a:latin typeface="Mark Pro" panose="020B0504020201010104" pitchFamily="34" charset="77"/>
              </a:rPr>
              <a:t>Volvo (2025), Mercedes (2025).</a:t>
            </a:r>
          </a:p>
          <a:p>
            <a:pPr>
              <a:buClr>
                <a:srgbClr val="026EBA"/>
              </a:buClr>
              <a:buSzPct val="100000"/>
            </a:pPr>
            <a:r>
              <a:rPr lang="en-GB" sz="2000" b="1" dirty="0">
                <a:solidFill>
                  <a:srgbClr val="026EBA"/>
                </a:solidFill>
                <a:latin typeface="Mark Pro" panose="020B0504020201010104" pitchFamily="34" charset="77"/>
              </a:rPr>
              <a:t>Buses</a:t>
            </a:r>
          </a:p>
          <a:p>
            <a:pPr lvl="1">
              <a:lnSpc>
                <a:spcPct val="100000"/>
              </a:lnSpc>
              <a:buClr>
                <a:srgbClr val="026EBA"/>
              </a:buClr>
              <a:buSzPct val="100000"/>
            </a:pPr>
            <a:r>
              <a:rPr lang="en-GB" sz="1600" dirty="0">
                <a:latin typeface="Mark Pro" panose="020B0504020201010104" pitchFamily="34" charset="77"/>
              </a:rPr>
              <a:t>Available: Solaris, Van </a:t>
            </a:r>
            <a:r>
              <a:rPr lang="en-GB" sz="1600" dirty="0" err="1">
                <a:latin typeface="Mark Pro" panose="020B0504020201010104" pitchFamily="34" charset="77"/>
              </a:rPr>
              <a:t>Hool</a:t>
            </a:r>
            <a:r>
              <a:rPr lang="en-GB" sz="1600" dirty="0">
                <a:latin typeface="Mark Pro" panose="020B0504020201010104" pitchFamily="34" charset="77"/>
              </a:rPr>
              <a:t>, Alexander Dennis, </a:t>
            </a:r>
            <a:r>
              <a:rPr lang="en-GB" sz="1600" dirty="0" err="1">
                <a:latin typeface="Mark Pro" panose="020B0504020201010104" pitchFamily="34" charset="77"/>
              </a:rPr>
              <a:t>Caetanobus</a:t>
            </a:r>
            <a:r>
              <a:rPr lang="en-GB" sz="1600" dirty="0">
                <a:latin typeface="Mark Pro" panose="020B0504020201010104" pitchFamily="34" charset="77"/>
              </a:rPr>
              <a:t>, </a:t>
            </a:r>
            <a:r>
              <a:rPr lang="en-GB" sz="1600" dirty="0" err="1">
                <a:latin typeface="Mark Pro" panose="020B0504020201010104" pitchFamily="34" charset="77"/>
              </a:rPr>
              <a:t>Citaro</a:t>
            </a:r>
            <a:r>
              <a:rPr lang="en-GB" sz="1600" dirty="0">
                <a:latin typeface="Mark Pro" panose="020B0504020201010104" pitchFamily="34" charset="77"/>
              </a:rPr>
              <a:t>, Wright. Range: ~350 km.</a:t>
            </a:r>
          </a:p>
          <a:p>
            <a:pPr lvl="1">
              <a:lnSpc>
                <a:spcPct val="100000"/>
              </a:lnSpc>
              <a:buClr>
                <a:srgbClr val="026EBA"/>
              </a:buClr>
              <a:buSzPct val="100000"/>
            </a:pPr>
            <a:r>
              <a:rPr lang="en-GB" sz="1600" dirty="0">
                <a:latin typeface="Mark Pro" panose="020B0504020201010104" pitchFamily="34" charset="77"/>
              </a:rPr>
              <a:t>Expected: </a:t>
            </a:r>
            <a:r>
              <a:rPr lang="en-GB" sz="1600" dirty="0" err="1">
                <a:latin typeface="Mark Pro" panose="020B0504020201010104" pitchFamily="34" charset="77"/>
              </a:rPr>
              <a:t>Quantron</a:t>
            </a:r>
            <a:r>
              <a:rPr lang="en-GB" sz="1600" dirty="0">
                <a:latin typeface="Mark Pro" panose="020B0504020201010104" pitchFamily="34" charset="77"/>
              </a:rPr>
              <a:t> (2022) and H2X.</a:t>
            </a:r>
          </a:p>
        </p:txBody>
      </p:sp>
    </p:spTree>
    <p:extLst>
      <p:ext uri="{BB962C8B-B14F-4D97-AF65-F5344CB8AC3E}">
        <p14:creationId xmlns:p14="http://schemas.microsoft.com/office/powerpoint/2010/main" val="322063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E27163-3BCF-2D49-9B43-4097BDF3F5B0}"/>
              </a:ext>
            </a:extLst>
          </p:cNvPr>
          <p:cNvSpPr>
            <a:spLocks noGrp="1"/>
          </p:cNvSpPr>
          <p:nvPr>
            <p:ph type="title"/>
          </p:nvPr>
        </p:nvSpPr>
        <p:spPr>
          <a:xfrm>
            <a:off x="563275" y="1251253"/>
            <a:ext cx="10515600" cy="822403"/>
          </a:xfrm>
        </p:spPr>
        <p:txBody>
          <a:bodyPr>
            <a:noAutofit/>
          </a:bodyPr>
          <a:lstStyle/>
          <a:p>
            <a:r>
              <a:rPr lang="en-GB" b="1" dirty="0">
                <a:solidFill>
                  <a:srgbClr val="026EBA"/>
                </a:solidFill>
                <a:latin typeface="Mark Pro" panose="020B0504020201010104" pitchFamily="34" charset="77"/>
              </a:rPr>
              <a:t>Status: </a:t>
            </a:r>
            <a:br>
              <a:rPr lang="en-GB" b="1" dirty="0">
                <a:solidFill>
                  <a:srgbClr val="026EBA"/>
                </a:solidFill>
                <a:latin typeface="Mark Pro" panose="020B0504020201010104" pitchFamily="34" charset="77"/>
              </a:rPr>
            </a:br>
            <a:r>
              <a:rPr lang="en-GB" b="1" dirty="0">
                <a:solidFill>
                  <a:srgbClr val="026EBA"/>
                </a:solidFill>
                <a:latin typeface="Mark Pro" panose="020B0504020201010104" pitchFamily="34" charset="77"/>
              </a:rPr>
              <a:t>Infrastructure (Dec 21</a:t>
            </a:r>
            <a:r>
              <a:rPr lang="en-GB" b="1" baseline="30000" dirty="0">
                <a:solidFill>
                  <a:srgbClr val="026EBA"/>
                </a:solidFill>
                <a:latin typeface="Mark Pro" panose="020B0504020201010104" pitchFamily="34" charset="77"/>
              </a:rPr>
              <a:t>st</a:t>
            </a:r>
            <a:r>
              <a:rPr lang="en-GB" b="1" dirty="0">
                <a:solidFill>
                  <a:srgbClr val="026EBA"/>
                </a:solidFill>
                <a:latin typeface="Mark Pro" panose="020B0504020201010104" pitchFamily="34" charset="77"/>
              </a:rPr>
              <a:t>, 2021)</a:t>
            </a:r>
          </a:p>
        </p:txBody>
      </p:sp>
      <p:sp>
        <p:nvSpPr>
          <p:cNvPr id="7" name="TekstSylinder 6">
            <a:extLst>
              <a:ext uri="{FF2B5EF4-FFF2-40B4-BE49-F238E27FC236}">
                <a16:creationId xmlns:a16="http://schemas.microsoft.com/office/drawing/2014/main" id="{C39EBE42-EAA6-A949-9B45-FAB1C02BF6DE}"/>
              </a:ext>
            </a:extLst>
          </p:cNvPr>
          <p:cNvSpPr txBox="1"/>
          <p:nvPr/>
        </p:nvSpPr>
        <p:spPr>
          <a:xfrm>
            <a:off x="7339146" y="5670044"/>
            <a:ext cx="2879146" cy="738664"/>
          </a:xfrm>
          <a:prstGeom prst="rect">
            <a:avLst/>
          </a:prstGeom>
          <a:noFill/>
        </p:spPr>
        <p:txBody>
          <a:bodyPr wrap="square" rtlCol="0">
            <a:spAutoFit/>
          </a:bodyPr>
          <a:lstStyle/>
          <a:p>
            <a:r>
              <a:rPr lang="en-GB" i="1" dirty="0">
                <a:solidFill>
                  <a:srgbClr val="026EBA"/>
                </a:solidFill>
                <a:latin typeface="Mark Pro" panose="020B0504020201010104" pitchFamily="34" charset="77"/>
              </a:rPr>
              <a:t>Hydrogen stations in Europe </a:t>
            </a:r>
          </a:p>
          <a:p>
            <a:r>
              <a:rPr lang="en-GB" i="1" dirty="0">
                <a:solidFill>
                  <a:srgbClr val="026EBA"/>
                </a:solidFill>
                <a:latin typeface="Mark Pro" panose="020B0504020201010104" pitchFamily="34" charset="77"/>
              </a:rPr>
              <a:t>by December 21</a:t>
            </a:r>
            <a:r>
              <a:rPr lang="en-GB" i="1" baseline="30000" dirty="0">
                <a:solidFill>
                  <a:srgbClr val="026EBA"/>
                </a:solidFill>
                <a:latin typeface="Mark Pro" panose="020B0504020201010104" pitchFamily="34" charset="77"/>
              </a:rPr>
              <a:t>st</a:t>
            </a:r>
            <a:r>
              <a:rPr lang="en-GB" i="1" dirty="0">
                <a:solidFill>
                  <a:srgbClr val="026EBA"/>
                </a:solidFill>
                <a:latin typeface="Mark Pro" panose="020B0504020201010104" pitchFamily="34" charset="77"/>
              </a:rPr>
              <a:t> 2021</a:t>
            </a:r>
          </a:p>
          <a:p>
            <a:r>
              <a:rPr lang="en-GB" i="1" dirty="0">
                <a:solidFill>
                  <a:srgbClr val="026EBA"/>
                </a:solidFill>
                <a:latin typeface="Mark Pro" panose="020B0504020201010104" pitchFamily="34" charset="77"/>
              </a:rPr>
              <a:t>Source: h2.live. </a:t>
            </a:r>
          </a:p>
        </p:txBody>
      </p:sp>
      <p:grpSp>
        <p:nvGrpSpPr>
          <p:cNvPr id="8" name="Gruppe 7">
            <a:extLst>
              <a:ext uri="{FF2B5EF4-FFF2-40B4-BE49-F238E27FC236}">
                <a16:creationId xmlns:a16="http://schemas.microsoft.com/office/drawing/2014/main" id="{3D15550F-4C50-9E40-9058-23EC2F2E0528}"/>
              </a:ext>
            </a:extLst>
          </p:cNvPr>
          <p:cNvGrpSpPr/>
          <p:nvPr/>
        </p:nvGrpSpPr>
        <p:grpSpPr>
          <a:xfrm>
            <a:off x="10151792" y="5664524"/>
            <a:ext cx="1880606" cy="782955"/>
            <a:chOff x="89807" y="24538"/>
            <a:chExt cx="1881173" cy="782955"/>
          </a:xfrm>
        </p:grpSpPr>
        <p:sp>
          <p:nvSpPr>
            <p:cNvPr id="9" name="Tekstboks 14358">
              <a:extLst>
                <a:ext uri="{FF2B5EF4-FFF2-40B4-BE49-F238E27FC236}">
                  <a16:creationId xmlns:a16="http://schemas.microsoft.com/office/drawing/2014/main" id="{58B11A28-51EA-1E4A-B222-514BF8E69F58}"/>
                </a:ext>
              </a:extLst>
            </p:cNvPr>
            <p:cNvSpPr txBox="1"/>
            <p:nvPr/>
          </p:nvSpPr>
          <p:spPr>
            <a:xfrm>
              <a:off x="89807" y="24538"/>
              <a:ext cx="1881173" cy="782955"/>
            </a:xfrm>
            <a:prstGeom prst="rect">
              <a:avLst/>
            </a:prstGeom>
            <a:solidFill>
              <a:schemeClr val="bg1">
                <a:lumMod val="95000"/>
                <a:alpha val="57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200"/>
                </a:spcBef>
                <a:spcAft>
                  <a:spcPts val="200"/>
                </a:spcAft>
              </a:pPr>
              <a:r>
                <a:rPr lang="en-GB" sz="1000" dirty="0">
                  <a:effectLst/>
                  <a:latin typeface="Mark Pro" panose="020B0504020201010104" pitchFamily="34" charset="77"/>
                  <a:ea typeface="Times New Roman" panose="02020603050405020304" pitchFamily="18" charset="0"/>
                </a:rPr>
                <a:t>     In </a:t>
              </a:r>
              <a:r>
                <a:rPr lang="en-GB" sz="1000" dirty="0">
                  <a:latin typeface="Mark Pro" panose="020B0504020201010104" pitchFamily="34" charset="77"/>
                  <a:ea typeface="Times New Roman" panose="02020603050405020304" pitchFamily="18" charset="0"/>
                </a:rPr>
                <a:t>operation</a:t>
              </a:r>
              <a:r>
                <a:rPr lang="en-GB" sz="1000" dirty="0">
                  <a:effectLst/>
                  <a:latin typeface="Mark Pro" panose="020B0504020201010104" pitchFamily="34" charset="77"/>
                  <a:ea typeface="Times New Roman" panose="02020603050405020304" pitchFamily="18" charset="0"/>
                </a:rPr>
                <a:t>     </a:t>
              </a:r>
            </a:p>
            <a:p>
              <a:pPr>
                <a:spcBef>
                  <a:spcPts val="200"/>
                </a:spcBef>
                <a:spcAft>
                  <a:spcPts val="200"/>
                </a:spcAft>
              </a:pPr>
              <a:r>
                <a:rPr lang="en-GB" sz="1000" dirty="0">
                  <a:latin typeface="Mark Pro" panose="020B0504020201010104" pitchFamily="34" charset="77"/>
                  <a:ea typeface="Times New Roman" panose="02020603050405020304" pitchFamily="18" charset="0"/>
                </a:rPr>
                <a:t>     </a:t>
              </a:r>
              <a:r>
                <a:rPr lang="en-GB" sz="1000" dirty="0">
                  <a:effectLst/>
                  <a:latin typeface="Mark Pro" panose="020B0504020201010104" pitchFamily="34" charset="77"/>
                  <a:ea typeface="Times New Roman" panose="02020603050405020304" pitchFamily="18" charset="0"/>
                </a:rPr>
                <a:t>Temporarily out of order</a:t>
              </a:r>
            </a:p>
            <a:p>
              <a:pPr>
                <a:spcBef>
                  <a:spcPts val="200"/>
                </a:spcBef>
                <a:spcAft>
                  <a:spcPts val="200"/>
                </a:spcAft>
              </a:pPr>
              <a:r>
                <a:rPr lang="en-GB" sz="1000" dirty="0">
                  <a:latin typeface="Mark Pro" panose="020B0504020201010104" pitchFamily="34" charset="77"/>
                  <a:ea typeface="Times New Roman" panose="02020603050405020304" pitchFamily="18" charset="0"/>
                </a:rPr>
                <a:t>     In preparation</a:t>
              </a:r>
              <a:endParaRPr lang="en-GB" sz="1050" dirty="0">
                <a:effectLst/>
                <a:latin typeface="Mark Pro" panose="020B0504020201010104" pitchFamily="34" charset="77"/>
                <a:ea typeface="Times New Roman" panose="02020603050405020304" pitchFamily="18" charset="0"/>
              </a:endParaRPr>
            </a:p>
          </p:txBody>
        </p:sp>
        <p:sp>
          <p:nvSpPr>
            <p:cNvPr id="10" name="Ellipse 9">
              <a:extLst>
                <a:ext uri="{FF2B5EF4-FFF2-40B4-BE49-F238E27FC236}">
                  <a16:creationId xmlns:a16="http://schemas.microsoft.com/office/drawing/2014/main" id="{F5487C81-2E1B-9F4D-9BEF-32C2629A76A1}"/>
                </a:ext>
              </a:extLst>
            </p:cNvPr>
            <p:cNvSpPr/>
            <p:nvPr/>
          </p:nvSpPr>
          <p:spPr>
            <a:xfrm>
              <a:off x="89807" y="97971"/>
              <a:ext cx="138430" cy="1384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1" name="Ellipse 10">
              <a:extLst>
                <a:ext uri="{FF2B5EF4-FFF2-40B4-BE49-F238E27FC236}">
                  <a16:creationId xmlns:a16="http://schemas.microsoft.com/office/drawing/2014/main" id="{FAF67A70-8017-1042-BA2D-A99D17198EDD}"/>
                </a:ext>
              </a:extLst>
            </p:cNvPr>
            <p:cNvSpPr/>
            <p:nvPr/>
          </p:nvSpPr>
          <p:spPr>
            <a:xfrm>
              <a:off x="89807" y="277586"/>
              <a:ext cx="138430" cy="1384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2" name="Ellipse 11">
              <a:extLst>
                <a:ext uri="{FF2B5EF4-FFF2-40B4-BE49-F238E27FC236}">
                  <a16:creationId xmlns:a16="http://schemas.microsoft.com/office/drawing/2014/main" id="{3BB6EE18-3283-3F48-8410-055BD6A21134}"/>
                </a:ext>
              </a:extLst>
            </p:cNvPr>
            <p:cNvSpPr/>
            <p:nvPr/>
          </p:nvSpPr>
          <p:spPr>
            <a:xfrm>
              <a:off x="89807" y="457200"/>
              <a:ext cx="138430" cy="13843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grpSp>
      <p:sp>
        <p:nvSpPr>
          <p:cNvPr id="15" name="Plassholder for tekst 14">
            <a:extLst>
              <a:ext uri="{FF2B5EF4-FFF2-40B4-BE49-F238E27FC236}">
                <a16:creationId xmlns:a16="http://schemas.microsoft.com/office/drawing/2014/main" id="{1295ECB2-15B1-B341-B454-9A0C5A3637CE}"/>
              </a:ext>
            </a:extLst>
          </p:cNvPr>
          <p:cNvSpPr>
            <a:spLocks noGrp="1"/>
          </p:cNvSpPr>
          <p:nvPr>
            <p:ph type="body" idx="4294967295"/>
          </p:nvPr>
        </p:nvSpPr>
        <p:spPr>
          <a:xfrm>
            <a:off x="497738" y="2225452"/>
            <a:ext cx="6759710" cy="4351338"/>
          </a:xfrm>
        </p:spPr>
        <p:txBody>
          <a:bodyPr>
            <a:normAutofit/>
          </a:bodyPr>
          <a:lstStyle/>
          <a:p>
            <a:pPr>
              <a:buClr>
                <a:srgbClr val="026EBA"/>
              </a:buClr>
              <a:buSzPct val="100000"/>
            </a:pPr>
            <a:r>
              <a:rPr lang="en-GB" sz="2000" b="1" dirty="0">
                <a:solidFill>
                  <a:srgbClr val="026EBA"/>
                </a:solidFill>
                <a:latin typeface="Mark Pro" panose="020B0504020201010104" pitchFamily="34" charset="77"/>
              </a:rPr>
              <a:t>Nordic operators: </a:t>
            </a:r>
          </a:p>
          <a:p>
            <a:pPr lvl="1">
              <a:lnSpc>
                <a:spcPct val="100000"/>
              </a:lnSpc>
              <a:buClr>
                <a:srgbClr val="026EBA"/>
              </a:buClr>
              <a:buSzPct val="100000"/>
            </a:pPr>
            <a:r>
              <a:rPr lang="en-GB" sz="1800" dirty="0">
                <a:latin typeface="Mark Pro" panose="020B0504020201010104" pitchFamily="34" charset="77"/>
              </a:rPr>
              <a:t>Everfuel, Hynion, </a:t>
            </a:r>
            <a:r>
              <a:rPr lang="en-GB" sz="1800" dirty="0" err="1">
                <a:latin typeface="Mark Pro" panose="020B0504020201010104" pitchFamily="34" charset="77"/>
              </a:rPr>
              <a:t>VänerEnergi</a:t>
            </a:r>
            <a:r>
              <a:rPr lang="en-GB" sz="1800" dirty="0">
                <a:latin typeface="Mark Pro" panose="020B0504020201010104" pitchFamily="34" charset="77"/>
              </a:rPr>
              <a:t>, Linde, </a:t>
            </a:r>
            <a:r>
              <a:rPr lang="en-GB" sz="1800" dirty="0" err="1">
                <a:latin typeface="Mark Pro" panose="020B0504020201010104" pitchFamily="34" charset="77"/>
              </a:rPr>
              <a:t>Oazer</a:t>
            </a:r>
            <a:r>
              <a:rPr lang="en-GB" sz="1800" dirty="0">
                <a:latin typeface="Mark Pro" panose="020B0504020201010104" pitchFamily="34" charset="77"/>
              </a:rPr>
              <a:t>, </a:t>
            </a:r>
            <a:r>
              <a:rPr lang="en-GB" sz="1800" dirty="0" err="1">
                <a:latin typeface="Mark Pro" panose="020B0504020201010104" pitchFamily="34" charset="77"/>
              </a:rPr>
              <a:t>Orkan</a:t>
            </a:r>
            <a:r>
              <a:rPr lang="en-GB" sz="1800" dirty="0">
                <a:latin typeface="Mark Pro" panose="020B0504020201010104" pitchFamily="34" charset="77"/>
              </a:rPr>
              <a:t>, ASKO</a:t>
            </a:r>
          </a:p>
          <a:p>
            <a:pPr lvl="1">
              <a:buClr>
                <a:srgbClr val="026EBA"/>
              </a:buClr>
              <a:buSzPct val="100000"/>
            </a:pPr>
            <a:endParaRPr lang="en-GB" sz="1800" dirty="0">
              <a:latin typeface="Mark Pro" panose="020B0504020201010104" pitchFamily="34" charset="77"/>
            </a:endParaRPr>
          </a:p>
          <a:p>
            <a:pPr>
              <a:buClr>
                <a:srgbClr val="026EBA"/>
              </a:buClr>
              <a:buSzPct val="100000"/>
            </a:pPr>
            <a:r>
              <a:rPr lang="en-GB" sz="2000" b="1" dirty="0">
                <a:solidFill>
                  <a:srgbClr val="026EBA"/>
                </a:solidFill>
                <a:latin typeface="Mark Pro" panose="020B0504020201010104" pitchFamily="34" charset="77"/>
              </a:rPr>
              <a:t>Nordic stations for passenger vehicles: </a:t>
            </a:r>
          </a:p>
          <a:p>
            <a:pPr lvl="1">
              <a:lnSpc>
                <a:spcPct val="100000"/>
              </a:lnSpc>
              <a:buClr>
                <a:srgbClr val="026EBA"/>
              </a:buClr>
              <a:buSzPct val="100000"/>
            </a:pPr>
            <a:r>
              <a:rPr lang="en-GB" sz="1800" dirty="0">
                <a:latin typeface="Mark Pro" panose="020B0504020201010104" pitchFamily="34" charset="77"/>
              </a:rPr>
              <a:t>N (3): </a:t>
            </a:r>
            <a:r>
              <a:rPr lang="en-GB" sz="1800" dirty="0" err="1">
                <a:latin typeface="Mark Pro" panose="020B0504020201010104" pitchFamily="34" charset="77"/>
              </a:rPr>
              <a:t>Bærum</a:t>
            </a:r>
            <a:r>
              <a:rPr lang="en-GB" sz="1800" dirty="0">
                <a:latin typeface="Mark Pro" panose="020B0504020201010104" pitchFamily="34" charset="77"/>
              </a:rPr>
              <a:t>, </a:t>
            </a:r>
            <a:r>
              <a:rPr lang="en-GB" sz="1800" dirty="0" err="1">
                <a:latin typeface="Mark Pro" panose="020B0504020201010104" pitchFamily="34" charset="77"/>
              </a:rPr>
              <a:t>Lillestrøm</a:t>
            </a:r>
            <a:r>
              <a:rPr lang="en-GB" sz="1800" dirty="0">
                <a:latin typeface="Mark Pro" panose="020B0504020201010104" pitchFamily="34" charset="77"/>
              </a:rPr>
              <a:t>, Trondheim (ASKO)</a:t>
            </a:r>
          </a:p>
          <a:p>
            <a:pPr lvl="1">
              <a:lnSpc>
                <a:spcPct val="100000"/>
              </a:lnSpc>
              <a:buClr>
                <a:srgbClr val="026EBA"/>
              </a:buClr>
              <a:buSzPct val="100000"/>
            </a:pPr>
            <a:r>
              <a:rPr lang="en-GB" sz="1800" dirty="0">
                <a:latin typeface="Mark Pro" panose="020B0504020201010104" pitchFamily="34" charset="77"/>
              </a:rPr>
              <a:t>SE: (4) Gothenburg, Arlanda, </a:t>
            </a:r>
            <a:r>
              <a:rPr lang="en-GB" sz="1800" dirty="0" err="1">
                <a:latin typeface="Mark Pro" panose="020B0504020201010104" pitchFamily="34" charset="77"/>
              </a:rPr>
              <a:t>Mariestad</a:t>
            </a:r>
            <a:r>
              <a:rPr lang="en-GB" sz="1800" dirty="0">
                <a:latin typeface="Mark Pro" panose="020B0504020201010104" pitchFamily="34" charset="77"/>
              </a:rPr>
              <a:t>, </a:t>
            </a:r>
            <a:r>
              <a:rPr lang="en-GB" sz="1800" dirty="0" err="1">
                <a:latin typeface="Mark Pro" panose="020B0504020201010104" pitchFamily="34" charset="77"/>
              </a:rPr>
              <a:t>Sandviken</a:t>
            </a:r>
            <a:endParaRPr lang="en-GB" sz="1800" dirty="0">
              <a:latin typeface="Mark Pro" panose="020B0504020201010104" pitchFamily="34" charset="77"/>
            </a:endParaRPr>
          </a:p>
          <a:p>
            <a:pPr lvl="1">
              <a:lnSpc>
                <a:spcPct val="100000"/>
              </a:lnSpc>
              <a:buClr>
                <a:srgbClr val="026EBA"/>
              </a:buClr>
              <a:buSzPct val="100000"/>
            </a:pPr>
            <a:r>
              <a:rPr lang="en-GB" sz="1800" dirty="0">
                <a:latin typeface="Mark Pro" panose="020B0504020201010104" pitchFamily="34" charset="77"/>
              </a:rPr>
              <a:t>DK: (6) </a:t>
            </a:r>
            <a:r>
              <a:rPr lang="en-GB" sz="1800" dirty="0" err="1">
                <a:latin typeface="Mark Pro" panose="020B0504020201010104" pitchFamily="34" charset="77"/>
              </a:rPr>
              <a:t>Århus</a:t>
            </a:r>
            <a:r>
              <a:rPr lang="en-GB" sz="1800" dirty="0">
                <a:latin typeface="Mark Pro" panose="020B0504020201010104" pitchFamily="34" charset="77"/>
              </a:rPr>
              <a:t>, Kolding, Esbjerg, </a:t>
            </a:r>
            <a:r>
              <a:rPr lang="en-GB" sz="1800" dirty="0" err="1">
                <a:latin typeface="Mark Pro" panose="020B0504020201010104" pitchFamily="34" charset="77"/>
              </a:rPr>
              <a:t>Korsør</a:t>
            </a:r>
            <a:r>
              <a:rPr lang="en-GB" sz="1800" dirty="0">
                <a:latin typeface="Mark Pro" panose="020B0504020201010104" pitchFamily="34" charset="77"/>
              </a:rPr>
              <a:t>, </a:t>
            </a:r>
            <a:r>
              <a:rPr lang="en-GB" sz="1800" dirty="0" err="1">
                <a:latin typeface="Mark Pro" panose="020B0504020201010104" pitchFamily="34" charset="77"/>
              </a:rPr>
              <a:t>København</a:t>
            </a:r>
            <a:r>
              <a:rPr lang="en-GB" sz="1800" dirty="0">
                <a:latin typeface="Mark Pro" panose="020B0504020201010104" pitchFamily="34" charset="77"/>
              </a:rPr>
              <a:t> (2)</a:t>
            </a:r>
          </a:p>
          <a:p>
            <a:pPr lvl="1">
              <a:lnSpc>
                <a:spcPct val="100000"/>
              </a:lnSpc>
              <a:buClr>
                <a:srgbClr val="026EBA"/>
              </a:buClr>
              <a:buSzPct val="100000"/>
            </a:pPr>
            <a:r>
              <a:rPr lang="en-GB" sz="1800" dirty="0">
                <a:latin typeface="Mark Pro" panose="020B0504020201010104" pitchFamily="34" charset="77"/>
              </a:rPr>
              <a:t>IS: (2) Reykjavik, Keflavik  </a:t>
            </a:r>
          </a:p>
          <a:p>
            <a:pPr lvl="1">
              <a:buClr>
                <a:srgbClr val="026EBA"/>
              </a:buClr>
              <a:buSzPct val="100000"/>
            </a:pPr>
            <a:endParaRPr lang="en-GB" sz="1800" dirty="0">
              <a:latin typeface="Mark Pro" panose="020B0504020201010104" pitchFamily="34" charset="77"/>
            </a:endParaRPr>
          </a:p>
          <a:p>
            <a:pPr>
              <a:buClr>
                <a:srgbClr val="026EBA"/>
              </a:buClr>
              <a:buSzPct val="100000"/>
            </a:pPr>
            <a:r>
              <a:rPr lang="en-GB" sz="2000" b="1" dirty="0">
                <a:solidFill>
                  <a:srgbClr val="026EBA"/>
                </a:solidFill>
                <a:latin typeface="Mark Pro" panose="020B0504020201010104" pitchFamily="34" charset="77"/>
              </a:rPr>
              <a:t>Nordic stations for trucks: </a:t>
            </a:r>
          </a:p>
          <a:p>
            <a:pPr lvl="1">
              <a:lnSpc>
                <a:spcPct val="100000"/>
              </a:lnSpc>
              <a:buClr>
                <a:srgbClr val="026EBA"/>
              </a:buClr>
              <a:buSzPct val="100000"/>
            </a:pPr>
            <a:r>
              <a:rPr lang="en-GB" sz="1800" dirty="0">
                <a:latin typeface="Mark Pro" panose="020B0504020201010104" pitchFamily="34" charset="77"/>
              </a:rPr>
              <a:t>ASKO (N)</a:t>
            </a:r>
          </a:p>
          <a:p>
            <a:pPr lvl="1">
              <a:lnSpc>
                <a:spcPct val="100000"/>
              </a:lnSpc>
              <a:buClr>
                <a:srgbClr val="026EBA"/>
              </a:buClr>
              <a:buSzPct val="100000"/>
            </a:pPr>
            <a:r>
              <a:rPr lang="en-GB" sz="1800" dirty="0">
                <a:latin typeface="Mark Pro" panose="020B0504020201010104" pitchFamily="34" charset="77"/>
              </a:rPr>
              <a:t>Gothenburg (SE)</a:t>
            </a:r>
          </a:p>
        </p:txBody>
      </p:sp>
      <p:pic>
        <p:nvPicPr>
          <p:cNvPr id="3" name="Bilde 2">
            <a:extLst>
              <a:ext uri="{FF2B5EF4-FFF2-40B4-BE49-F238E27FC236}">
                <a16:creationId xmlns:a16="http://schemas.microsoft.com/office/drawing/2014/main" id="{6AEC7352-934A-411C-816F-942BE4C01544}"/>
              </a:ext>
            </a:extLst>
          </p:cNvPr>
          <p:cNvPicPr>
            <a:picLocks noChangeAspect="1"/>
          </p:cNvPicPr>
          <p:nvPr/>
        </p:nvPicPr>
        <p:blipFill>
          <a:blip r:embed="rId3"/>
          <a:stretch>
            <a:fillRect/>
          </a:stretch>
        </p:blipFill>
        <p:spPr>
          <a:xfrm>
            <a:off x="7380368" y="1251253"/>
            <a:ext cx="4662000" cy="4352390"/>
          </a:xfrm>
          <a:prstGeom prst="rect">
            <a:avLst/>
          </a:prstGeom>
        </p:spPr>
      </p:pic>
      <p:pic>
        <p:nvPicPr>
          <p:cNvPr id="2052" name="Picture 4">
            <a:extLst>
              <a:ext uri="{FF2B5EF4-FFF2-40B4-BE49-F238E27FC236}">
                <a16:creationId xmlns:a16="http://schemas.microsoft.com/office/drawing/2014/main" id="{966F19AC-03BD-7C45-B3B8-29FE3EFD8D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80368" y="1251253"/>
            <a:ext cx="1701800" cy="10414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E27163-3BCF-2D49-9B43-4097BDF3F5B0}"/>
              </a:ext>
            </a:extLst>
          </p:cNvPr>
          <p:cNvSpPr>
            <a:spLocks noGrp="1"/>
          </p:cNvSpPr>
          <p:nvPr>
            <p:ph type="title"/>
          </p:nvPr>
        </p:nvSpPr>
        <p:spPr>
          <a:xfrm>
            <a:off x="301996" y="929602"/>
            <a:ext cx="10695807" cy="822403"/>
          </a:xfrm>
        </p:spPr>
        <p:txBody>
          <a:bodyPr/>
          <a:lstStyle/>
          <a:p>
            <a:r>
              <a:rPr lang="en-GB" b="1" dirty="0">
                <a:solidFill>
                  <a:srgbClr val="026EBA"/>
                </a:solidFill>
                <a:latin typeface="Mark Pro" panose="020B0504020201010104" pitchFamily="34" charset="77"/>
              </a:rPr>
              <a:t>Status: Instruments and Incentives </a:t>
            </a:r>
          </a:p>
        </p:txBody>
      </p:sp>
      <p:graphicFrame>
        <p:nvGraphicFramePr>
          <p:cNvPr id="3" name="Tabell 2">
            <a:extLst>
              <a:ext uri="{FF2B5EF4-FFF2-40B4-BE49-F238E27FC236}">
                <a16:creationId xmlns:a16="http://schemas.microsoft.com/office/drawing/2014/main" id="{1172959E-EA45-2D4B-8DE2-77B2657BAAB4}"/>
              </a:ext>
            </a:extLst>
          </p:cNvPr>
          <p:cNvGraphicFramePr>
            <a:graphicFrameLocks noGrp="1"/>
          </p:cNvGraphicFramePr>
          <p:nvPr>
            <p:extLst>
              <p:ext uri="{D42A27DB-BD31-4B8C-83A1-F6EECF244321}">
                <p14:modId xmlns:p14="http://schemas.microsoft.com/office/powerpoint/2010/main" val="1607015179"/>
              </p:ext>
            </p:extLst>
          </p:nvPr>
        </p:nvGraphicFramePr>
        <p:xfrm>
          <a:off x="373116" y="1752005"/>
          <a:ext cx="11445768" cy="4953000"/>
        </p:xfrm>
        <a:graphic>
          <a:graphicData uri="http://schemas.openxmlformats.org/drawingml/2006/table">
            <a:tbl>
              <a:tblPr firstRow="1" firstCol="1" bandRow="1">
                <a:tableStyleId>{5C22544A-7EE6-4342-B048-85BDC9FD1C3A}</a:tableStyleId>
              </a:tblPr>
              <a:tblGrid>
                <a:gridCol w="2937287">
                  <a:extLst>
                    <a:ext uri="{9D8B030D-6E8A-4147-A177-3AD203B41FA5}">
                      <a16:colId xmlns:a16="http://schemas.microsoft.com/office/drawing/2014/main" val="2648152157"/>
                    </a:ext>
                  </a:extLst>
                </a:gridCol>
                <a:gridCol w="1696463">
                  <a:extLst>
                    <a:ext uri="{9D8B030D-6E8A-4147-A177-3AD203B41FA5}">
                      <a16:colId xmlns:a16="http://schemas.microsoft.com/office/drawing/2014/main" val="851882551"/>
                    </a:ext>
                  </a:extLst>
                </a:gridCol>
                <a:gridCol w="1696463">
                  <a:extLst>
                    <a:ext uri="{9D8B030D-6E8A-4147-A177-3AD203B41FA5}">
                      <a16:colId xmlns:a16="http://schemas.microsoft.com/office/drawing/2014/main" val="3205581459"/>
                    </a:ext>
                  </a:extLst>
                </a:gridCol>
                <a:gridCol w="1693196">
                  <a:extLst>
                    <a:ext uri="{9D8B030D-6E8A-4147-A177-3AD203B41FA5}">
                      <a16:colId xmlns:a16="http://schemas.microsoft.com/office/drawing/2014/main" val="3632016101"/>
                    </a:ext>
                  </a:extLst>
                </a:gridCol>
                <a:gridCol w="1587214">
                  <a:extLst>
                    <a:ext uri="{9D8B030D-6E8A-4147-A177-3AD203B41FA5}">
                      <a16:colId xmlns:a16="http://schemas.microsoft.com/office/drawing/2014/main" val="306265675"/>
                    </a:ext>
                  </a:extLst>
                </a:gridCol>
                <a:gridCol w="1835145">
                  <a:extLst>
                    <a:ext uri="{9D8B030D-6E8A-4147-A177-3AD203B41FA5}">
                      <a16:colId xmlns:a16="http://schemas.microsoft.com/office/drawing/2014/main" val="1754280551"/>
                    </a:ext>
                  </a:extLst>
                </a:gridCol>
              </a:tblGrid>
              <a:tr h="422227">
                <a:tc>
                  <a:txBody>
                    <a:bodyPr/>
                    <a:lstStyle/>
                    <a:p>
                      <a:r>
                        <a:rPr lang="en-GB" sz="1400" dirty="0">
                          <a:effectLst/>
                        </a:rPr>
                        <a:t>Incentives: hydrogen for transport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pPr algn="ctr"/>
                      <a:r>
                        <a:rPr lang="en-GB" sz="1400" dirty="0">
                          <a:effectLst/>
                        </a:rPr>
                        <a:t>NO</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pPr algn="ctr"/>
                      <a:r>
                        <a:rPr lang="en-GB" sz="1400" dirty="0">
                          <a:effectLst/>
                        </a:rPr>
                        <a:t>SE</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pPr algn="ctr"/>
                      <a:r>
                        <a:rPr lang="en-GB" sz="1400" dirty="0">
                          <a:effectLst/>
                        </a:rPr>
                        <a:t>DK</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pPr algn="ctr"/>
                      <a:r>
                        <a:rPr lang="en-GB" sz="1400" dirty="0">
                          <a:effectLst/>
                        </a:rPr>
                        <a:t>FI</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pPr algn="ctr"/>
                      <a:r>
                        <a:rPr lang="en-GB" sz="1400" dirty="0">
                          <a:effectLst/>
                        </a:rPr>
                        <a:t>IS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extLst>
                  <a:ext uri="{0D108BD9-81ED-4DB2-BD59-A6C34878D82A}">
                    <a16:rowId xmlns:a16="http://schemas.microsoft.com/office/drawing/2014/main" val="203403584"/>
                  </a:ext>
                </a:extLst>
              </a:tr>
              <a:tr h="821176">
                <a:tc>
                  <a:txBody>
                    <a:bodyPr/>
                    <a:lstStyle/>
                    <a:p>
                      <a:r>
                        <a:rPr lang="en-GB" sz="1400" dirty="0">
                          <a:effectLst/>
                        </a:rPr>
                        <a:t>Purchase of trucks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rPr>
                        <a:t>Enova: No specific program, but possible to get 40% of additional cost </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latin typeface="+mj-lt"/>
                        </a:rPr>
                        <a:t>Energimyndigheten: 20% funding of investment</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No specific subsidies. Strategy for ZE trucks underway in 2022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No</a:t>
                      </a:r>
                      <a:r>
                        <a:rPr lang="en-GB" sz="1100" baseline="0" dirty="0">
                          <a:solidFill>
                            <a:schemeClr val="tx1"/>
                          </a:solidFill>
                          <a:effectLst/>
                          <a:latin typeface="+mj-lt"/>
                        </a:rPr>
                        <a:t> specific subsidy for trucks. Can be a part of larger demo. </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100% depreciation in year 1. No VAT. Reduced annual fee. No excise tax for ZE trucks. No current funding.</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322318308"/>
                  </a:ext>
                </a:extLst>
              </a:tr>
              <a:tr h="492705">
                <a:tc>
                  <a:txBody>
                    <a:bodyPr/>
                    <a:lstStyle/>
                    <a:p>
                      <a:r>
                        <a:rPr lang="en-GB" sz="1400" dirty="0">
                          <a:effectLst/>
                        </a:rPr>
                        <a:t>Purchase of buses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rPr>
                        <a:t>Same as for trucks</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dirty="0">
                          <a:effectLst/>
                          <a:latin typeface="+mj-lt"/>
                        </a:rPr>
                        <a:t>Energimyndigheten: 20% funding of investment from 2022</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Same as trucks – but public tenders almost all ZE</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Same as for trucks</a:t>
                      </a:r>
                    </a:p>
                  </a:txBody>
                  <a:tcPr marL="68580" marR="68580" marT="0" marB="0">
                    <a:solidFill>
                      <a:schemeClr val="accent1">
                        <a:lumMod val="20000"/>
                        <a:lumOff val="80000"/>
                      </a:schemeClr>
                    </a:solidFill>
                  </a:tcPr>
                </a:tc>
                <a:tc>
                  <a:txBody>
                    <a:bodyPr/>
                    <a:lstStyle/>
                    <a:p>
                      <a:r>
                        <a:rPr lang="en-GB" sz="1100" dirty="0">
                          <a:effectLst/>
                        </a:rPr>
                        <a:t>Same as for trucks</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598795451"/>
                  </a:ext>
                </a:extLst>
              </a:tr>
              <a:tr h="821176">
                <a:tc>
                  <a:txBody>
                    <a:bodyPr/>
                    <a:lstStyle/>
                    <a:p>
                      <a:r>
                        <a:rPr lang="en-GB" sz="1400" dirty="0">
                          <a:effectLst/>
                        </a:rPr>
                        <a:t>Hydrogen stations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rPr>
                        <a:t>Enova: No specific program but possible to get 40% of cost. Must be related to purchase of trucks</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latin typeface="+mj-lt"/>
                          <a:ea typeface="Calibri" panose="020F0502020204030204" pitchFamily="34" charset="0"/>
                          <a:cs typeface="Times New Roman" panose="02020603050405020304" pitchFamily="18" charset="0"/>
                        </a:rPr>
                        <a:t>Naturvårdsverket – Klimatklivet: up to 70% funding of investment</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No specific subsidy but tender for ZE infrastructure 72 mill DKK and 225 mill DKK underway</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No</a:t>
                      </a:r>
                      <a:r>
                        <a:rPr lang="en-GB" sz="1100" baseline="0" dirty="0">
                          <a:solidFill>
                            <a:schemeClr val="tx1"/>
                          </a:solidFill>
                          <a:effectLst/>
                          <a:latin typeface="+mj-lt"/>
                        </a:rPr>
                        <a:t> specific subsidy for HRS. Can be a part of larger demo. </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No incentives.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90315438"/>
                  </a:ext>
                </a:extLst>
              </a:tr>
              <a:tr h="985411">
                <a:tc>
                  <a:txBody>
                    <a:bodyPr/>
                    <a:lstStyle/>
                    <a:p>
                      <a:r>
                        <a:rPr lang="en-GB" sz="1400" dirty="0">
                          <a:effectLst/>
                        </a:rPr>
                        <a:t>Annual CO</a:t>
                      </a:r>
                      <a:r>
                        <a:rPr lang="en-GB" sz="1400" baseline="-25000" dirty="0">
                          <a:effectLst/>
                        </a:rPr>
                        <a:t>2</a:t>
                      </a:r>
                      <a:r>
                        <a:rPr lang="en-GB" sz="1400" dirty="0">
                          <a:effectLst/>
                        </a:rPr>
                        <a:t> tax</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ea typeface="Calibri" panose="020F0502020204030204" pitchFamily="34" charset="0"/>
                          <a:cs typeface="Times New Roman" panose="02020603050405020304" pitchFamily="18" charset="0"/>
                        </a:rPr>
                        <a:t>Annual tax is 0,- for ZEVs and only 378 NOK for HD diesel trucks. </a:t>
                      </a:r>
                    </a:p>
                    <a:p>
                      <a:r>
                        <a:rPr lang="en-GB" sz="1100" dirty="0">
                          <a:effectLst/>
                          <a:latin typeface="+mj-lt"/>
                          <a:ea typeface="Calibri" panose="020F0502020204030204" pitchFamily="34" charset="0"/>
                          <a:cs typeface="Times New Roman" panose="02020603050405020304" pitchFamily="18" charset="0"/>
                        </a:rPr>
                        <a:t>CO2-tax is 159,- NOK/ton (2021)</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1100" dirty="0">
                          <a:effectLst/>
                          <a:latin typeface="+mj-lt"/>
                          <a:ea typeface="Calibri" panose="020F0502020204030204" pitchFamily="34" charset="0"/>
                          <a:cs typeface="Times New Roman" panose="02020603050405020304" pitchFamily="18" charset="0"/>
                        </a:rPr>
                        <a:t>Currently 107 SEK/g CO2 for range 90-130 g/km and 132 SEK/g for emissions above 130 g/km according to official test cycle</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Part of fuel tax – no general Co2-tax but underway as part or “green tax reform” to be negotiated in 2022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No annual car tax since 1.10.2021 </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latin typeface="+mn-lt"/>
                          <a:ea typeface="Calibri" panose="020F0502020204030204" pitchFamily="34" charset="0"/>
                          <a:cs typeface="Times New Roman" panose="02020603050405020304" pitchFamily="18" charset="0"/>
                        </a:rPr>
                        <a:t>Gasoil + diesel  11,75 ISK/L</a:t>
                      </a:r>
                    </a:p>
                    <a:p>
                      <a:r>
                        <a:rPr lang="en-GB" sz="1100" dirty="0">
                          <a:effectLst/>
                          <a:latin typeface="+mn-lt"/>
                          <a:ea typeface="Calibri" panose="020F0502020204030204" pitchFamily="34" charset="0"/>
                          <a:cs typeface="Times New Roman" panose="02020603050405020304" pitchFamily="18" charset="0"/>
                        </a:rPr>
                        <a:t>Gasoline 10,25 ISK/L</a:t>
                      </a:r>
                    </a:p>
                    <a:p>
                      <a:r>
                        <a:rPr lang="en-GB" sz="1100" dirty="0">
                          <a:effectLst/>
                          <a:latin typeface="+mn-lt"/>
                          <a:ea typeface="Calibri" panose="020F0502020204030204" pitchFamily="34" charset="0"/>
                          <a:cs typeface="Times New Roman" panose="02020603050405020304" pitchFamily="18" charset="0"/>
                        </a:rPr>
                        <a:t>Fuel oil 14,45 ISK/kg</a:t>
                      </a:r>
                    </a:p>
                    <a:p>
                      <a:r>
                        <a:rPr lang="en-GB" sz="1100" dirty="0">
                          <a:effectLst/>
                          <a:latin typeface="+mn-lt"/>
                          <a:ea typeface="Calibri" panose="020F0502020204030204" pitchFamily="34" charset="0"/>
                          <a:cs typeface="Times New Roman" panose="02020603050405020304" pitchFamily="18" charset="0"/>
                        </a:rPr>
                        <a:t>Fossil gas 12,85 ISK/kg</a:t>
                      </a:r>
                    </a:p>
                  </a:txBody>
                  <a:tcPr marL="68580" marR="68580" marT="0" marB="0">
                    <a:solidFill>
                      <a:schemeClr val="accent1">
                        <a:lumMod val="20000"/>
                        <a:lumOff val="80000"/>
                      </a:schemeClr>
                    </a:solidFill>
                  </a:tcPr>
                </a:tc>
                <a:extLst>
                  <a:ext uri="{0D108BD9-81ED-4DB2-BD59-A6C34878D82A}">
                    <a16:rowId xmlns:a16="http://schemas.microsoft.com/office/drawing/2014/main" val="2823813671"/>
                  </a:ext>
                </a:extLst>
              </a:tr>
              <a:tr h="492705">
                <a:tc>
                  <a:txBody>
                    <a:bodyPr/>
                    <a:lstStyle/>
                    <a:p>
                      <a:r>
                        <a:rPr lang="en-GB" sz="1400" dirty="0">
                          <a:effectLst/>
                        </a:rPr>
                        <a:t>Toll roads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a:effectLst/>
                          <a:latin typeface="+mj-lt"/>
                        </a:rPr>
                        <a:t>Exemption</a:t>
                      </a:r>
                      <a:endParaRPr lang="nb-NO" sz="110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1100" dirty="0">
                          <a:effectLst/>
                          <a:latin typeface="+mj-lt"/>
                          <a:ea typeface="Calibri" panose="020F0502020204030204" pitchFamily="34" charset="0"/>
                          <a:cs typeface="Times New Roman" panose="02020603050405020304" pitchFamily="18" charset="0"/>
                        </a:rPr>
                        <a:t>No exemption based on emissions</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CO2-based MAUT for trucks planned in principle from 2025</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no toll roads</a:t>
                      </a:r>
                      <a:r>
                        <a:rPr lang="en-GB" sz="1100" baseline="0" dirty="0">
                          <a:solidFill>
                            <a:schemeClr val="tx1"/>
                          </a:solidFill>
                          <a:effectLst/>
                          <a:latin typeface="+mj-lt"/>
                        </a:rPr>
                        <a:t> in Finland</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Full payment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28045178"/>
                  </a:ext>
                </a:extLst>
              </a:tr>
              <a:tr h="492705">
                <a:tc>
                  <a:txBody>
                    <a:bodyPr/>
                    <a:lstStyle/>
                    <a:p>
                      <a:r>
                        <a:rPr lang="en-GB" sz="1400" dirty="0">
                          <a:effectLst/>
                        </a:rPr>
                        <a:t>National ferries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rPr>
                        <a:t>Exemption</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1100" dirty="0">
                          <a:effectLst/>
                          <a:latin typeface="+mj-lt"/>
                          <a:ea typeface="Calibri" panose="020F0502020204030204" pitchFamily="34" charset="0"/>
                          <a:cs typeface="Times New Roman" panose="02020603050405020304" pitchFamily="18" charset="0"/>
                        </a:rPr>
                        <a:t>No exemption based on emissions</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Program underway – tender completed but not yet public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solidFill>
                            <a:schemeClr val="tx1"/>
                          </a:solidFill>
                          <a:effectLst/>
                          <a:latin typeface="+mj-lt"/>
                        </a:rPr>
                        <a:t> not relevant</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Full payment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67836460"/>
                  </a:ext>
                </a:extLst>
              </a:tr>
              <a:tr h="328470">
                <a:tc>
                  <a:txBody>
                    <a:bodyPr/>
                    <a:lstStyle/>
                    <a:p>
                      <a:r>
                        <a:rPr lang="en-GB" sz="1400" dirty="0">
                          <a:effectLst/>
                        </a:rPr>
                        <a:t>Zero emission zones</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26EBA"/>
                    </a:solidFill>
                  </a:tcPr>
                </a:tc>
                <a:tc>
                  <a:txBody>
                    <a:bodyPr/>
                    <a:lstStyle/>
                    <a:p>
                      <a:r>
                        <a:rPr lang="en-GB" sz="1100" dirty="0">
                          <a:effectLst/>
                          <a:latin typeface="+mj-lt"/>
                        </a:rPr>
                        <a:t>Being considered in some large cities</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latin typeface="+mj-lt"/>
                          <a:ea typeface="Calibri" panose="020F0502020204030204" pitchFamily="34" charset="0"/>
                          <a:cs typeface="Times New Roman" panose="02020603050405020304" pitchFamily="18" charset="0"/>
                        </a:rPr>
                        <a:t>No zones yet</a:t>
                      </a:r>
                      <a:endParaRPr lang="nb-NO"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Legal framework on its way through parliament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dirty="0">
                          <a:solidFill>
                            <a:schemeClr val="tx1"/>
                          </a:solidFill>
                          <a:effectLst/>
                          <a:latin typeface="+mj-lt"/>
                        </a:rPr>
                        <a:t>No such</a:t>
                      </a:r>
                      <a:r>
                        <a:rPr lang="en-GB" sz="1100" baseline="0" dirty="0">
                          <a:solidFill>
                            <a:schemeClr val="tx1"/>
                          </a:solidFill>
                          <a:effectLst/>
                          <a:latin typeface="+mj-lt"/>
                        </a:rPr>
                        <a:t> zones in Finland </a:t>
                      </a:r>
                      <a:endParaRPr lang="nb-NO"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dirty="0">
                          <a:effectLst/>
                        </a:rPr>
                        <a:t>N.A.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440339131"/>
                  </a:ext>
                </a:extLst>
              </a:tr>
            </a:tbl>
          </a:graphicData>
        </a:graphic>
      </p:graphicFrame>
    </p:spTree>
    <p:extLst>
      <p:ext uri="{BB962C8B-B14F-4D97-AF65-F5344CB8AC3E}">
        <p14:creationId xmlns:p14="http://schemas.microsoft.com/office/powerpoint/2010/main" val="7943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5CB5F1-2B26-3749-B989-C828B11E5627}"/>
              </a:ext>
            </a:extLst>
          </p:cNvPr>
          <p:cNvSpPr>
            <a:spLocks noGrp="1"/>
          </p:cNvSpPr>
          <p:nvPr>
            <p:ph type="title"/>
          </p:nvPr>
        </p:nvSpPr>
        <p:spPr>
          <a:xfrm>
            <a:off x="546353" y="1244783"/>
            <a:ext cx="10515600" cy="822403"/>
          </a:xfrm>
        </p:spPr>
        <p:txBody>
          <a:bodyPr>
            <a:noAutofit/>
          </a:bodyPr>
          <a:lstStyle/>
          <a:p>
            <a:r>
              <a:rPr lang="en-GB" b="1" dirty="0">
                <a:solidFill>
                  <a:srgbClr val="026EBA"/>
                </a:solidFill>
                <a:latin typeface="Mark Pro" panose="020B0504020201010104" pitchFamily="34" charset="77"/>
              </a:rPr>
              <a:t>Necessary</a:t>
            </a:r>
            <a:r>
              <a:rPr lang="en-GB" b="1" baseline="0" dirty="0">
                <a:solidFill>
                  <a:srgbClr val="026EBA"/>
                </a:solidFill>
                <a:latin typeface="Mark Pro" panose="020B0504020201010104" pitchFamily="34" charset="77"/>
              </a:rPr>
              <a:t> Incentives for Hydrogen in </a:t>
            </a:r>
            <a:r>
              <a:rPr lang="en-GB" b="1" dirty="0">
                <a:solidFill>
                  <a:srgbClr val="026EBA"/>
                </a:solidFill>
                <a:latin typeface="Mark Pro" panose="020B0504020201010104" pitchFamily="34" charset="77"/>
              </a:rPr>
              <a:t>H</a:t>
            </a:r>
            <a:r>
              <a:rPr lang="en-GB" b="1" baseline="0" dirty="0">
                <a:solidFill>
                  <a:srgbClr val="026EBA"/>
                </a:solidFill>
                <a:latin typeface="Mark Pro" panose="020B0504020201010104" pitchFamily="34" charset="77"/>
              </a:rPr>
              <a:t>eavy-Duty </a:t>
            </a:r>
            <a:r>
              <a:rPr lang="en-GB" b="1" dirty="0">
                <a:solidFill>
                  <a:srgbClr val="026EBA"/>
                </a:solidFill>
                <a:latin typeface="Mark Pro" panose="020B0504020201010104" pitchFamily="34" charset="77"/>
              </a:rPr>
              <a:t>T</a:t>
            </a:r>
            <a:r>
              <a:rPr lang="en-GB" b="1" baseline="0" dirty="0">
                <a:solidFill>
                  <a:srgbClr val="026EBA"/>
                </a:solidFill>
                <a:latin typeface="Mark Pro" panose="020B0504020201010104" pitchFamily="34" charset="77"/>
              </a:rPr>
              <a:t>ransport</a:t>
            </a:r>
            <a:endParaRPr lang="en-GB" b="1" dirty="0">
              <a:solidFill>
                <a:srgbClr val="026EBA"/>
              </a:solidFill>
              <a:latin typeface="Mark Pro" panose="020B0504020201010104" pitchFamily="34" charset="77"/>
            </a:endParaRPr>
          </a:p>
        </p:txBody>
      </p:sp>
      <p:sp>
        <p:nvSpPr>
          <p:cNvPr id="4" name="Plassholder for tekst 3">
            <a:extLst>
              <a:ext uri="{FF2B5EF4-FFF2-40B4-BE49-F238E27FC236}">
                <a16:creationId xmlns:a16="http://schemas.microsoft.com/office/drawing/2014/main" id="{DC6CB178-FC89-3C47-A175-2ECBBA2BC84B}"/>
              </a:ext>
            </a:extLst>
          </p:cNvPr>
          <p:cNvSpPr>
            <a:spLocks noGrp="1"/>
          </p:cNvSpPr>
          <p:nvPr>
            <p:ph type="body" idx="4294967295"/>
          </p:nvPr>
        </p:nvSpPr>
        <p:spPr>
          <a:xfrm>
            <a:off x="546353" y="2155941"/>
            <a:ext cx="8435374" cy="4455738"/>
          </a:xfrm>
        </p:spPr>
        <p:txBody>
          <a:bodyPr>
            <a:normAutofit lnSpcReduction="10000"/>
          </a:bodyPr>
          <a:lstStyle/>
          <a:p>
            <a:pPr>
              <a:lnSpc>
                <a:spcPct val="110000"/>
              </a:lnSpc>
              <a:spcBef>
                <a:spcPts val="600"/>
              </a:spcBef>
              <a:buClr>
                <a:srgbClr val="026EBA"/>
              </a:buClr>
              <a:buSzPct val="100000"/>
            </a:pPr>
            <a:r>
              <a:rPr lang="en-GB" sz="2000" dirty="0">
                <a:latin typeface="Mark Pro" panose="020B0504020201010104" pitchFamily="34" charset="77"/>
              </a:rPr>
              <a:t>Clear national ambitions for decarbonisation of transport</a:t>
            </a:r>
          </a:p>
          <a:p>
            <a:pPr>
              <a:lnSpc>
                <a:spcPct val="110000"/>
              </a:lnSpc>
              <a:spcBef>
                <a:spcPts val="600"/>
              </a:spcBef>
              <a:buClr>
                <a:srgbClr val="026EBA"/>
              </a:buClr>
              <a:buSzPct val="100000"/>
            </a:pPr>
            <a:r>
              <a:rPr lang="en-GB" sz="2000" dirty="0">
                <a:latin typeface="Mark Pro" panose="020B0504020201010104" pitchFamily="34" charset="77"/>
              </a:rPr>
              <a:t>Harmonized incentives across the Nordics</a:t>
            </a:r>
          </a:p>
          <a:p>
            <a:pPr>
              <a:lnSpc>
                <a:spcPct val="110000"/>
              </a:lnSpc>
              <a:spcBef>
                <a:spcPts val="600"/>
              </a:spcBef>
              <a:buClr>
                <a:srgbClr val="026EBA"/>
              </a:buClr>
              <a:buSzPct val="100000"/>
            </a:pPr>
            <a:r>
              <a:rPr lang="en-GB" sz="2000" dirty="0">
                <a:latin typeface="Mark Pro" panose="020B0504020201010104" pitchFamily="34" charset="77"/>
              </a:rPr>
              <a:t>Public funding needed in the early stage </a:t>
            </a:r>
          </a:p>
          <a:p>
            <a:pPr lvl="1">
              <a:lnSpc>
                <a:spcPct val="110000"/>
              </a:lnSpc>
              <a:buClr>
                <a:srgbClr val="026EBA"/>
              </a:buClr>
              <a:buSzPct val="100000"/>
            </a:pPr>
            <a:r>
              <a:rPr lang="en-GB" sz="1800" dirty="0">
                <a:latin typeface="Mark Pro" panose="020B0504020201010104" pitchFamily="34" charset="77"/>
              </a:rPr>
              <a:t>Purchase trucks, establish stations, production of hydrogen</a:t>
            </a:r>
          </a:p>
          <a:p>
            <a:pPr>
              <a:lnSpc>
                <a:spcPct val="120000"/>
              </a:lnSpc>
              <a:spcBef>
                <a:spcPts val="600"/>
              </a:spcBef>
              <a:buClr>
                <a:srgbClr val="026EBA"/>
              </a:buClr>
              <a:buSzPct val="100000"/>
            </a:pPr>
            <a:r>
              <a:rPr lang="en-GB" sz="2000" dirty="0">
                <a:latin typeface="Mark Pro" panose="020B0504020201010104" pitchFamily="34" charset="77"/>
              </a:rPr>
              <a:t>Long-term benefits for use of hydrogen trucks, i.e.,</a:t>
            </a:r>
          </a:p>
          <a:p>
            <a:pPr lvl="1">
              <a:lnSpc>
                <a:spcPct val="110000"/>
              </a:lnSpc>
              <a:buClr>
                <a:srgbClr val="026EBA"/>
              </a:buClr>
              <a:buSzPct val="100000"/>
            </a:pPr>
            <a:r>
              <a:rPr lang="en-GB" sz="1800" dirty="0">
                <a:latin typeface="Mark Pro" panose="020B0504020201010104" pitchFamily="34" charset="77"/>
              </a:rPr>
              <a:t>Exemption on toll roads and public ferries</a:t>
            </a:r>
          </a:p>
          <a:p>
            <a:pPr lvl="1">
              <a:lnSpc>
                <a:spcPct val="110000"/>
              </a:lnSpc>
              <a:buClr>
                <a:srgbClr val="026EBA"/>
              </a:buClr>
              <a:buSzPct val="100000"/>
            </a:pPr>
            <a:r>
              <a:rPr lang="en-GB" sz="1800" dirty="0">
                <a:latin typeface="Mark Pro" panose="020B0504020201010104" pitchFamily="34" charset="77"/>
              </a:rPr>
              <a:t>Exemption of annual fee for trucks</a:t>
            </a:r>
          </a:p>
          <a:p>
            <a:pPr lvl="1">
              <a:lnSpc>
                <a:spcPct val="110000"/>
              </a:lnSpc>
              <a:buClr>
                <a:srgbClr val="026EBA"/>
              </a:buClr>
              <a:buSzPct val="100000"/>
            </a:pPr>
            <a:r>
              <a:rPr lang="en-GB" sz="1800" dirty="0">
                <a:latin typeface="Mark Pro" panose="020B0504020201010104" pitchFamily="34" charset="77"/>
              </a:rPr>
              <a:t>Introduction of zero-emission zones in cities</a:t>
            </a:r>
          </a:p>
          <a:p>
            <a:pPr lvl="1">
              <a:lnSpc>
                <a:spcPct val="110000"/>
              </a:lnSpc>
              <a:buClr>
                <a:srgbClr val="026EBA"/>
              </a:buClr>
              <a:buSzPct val="100000"/>
            </a:pPr>
            <a:r>
              <a:rPr lang="en-GB" sz="1800" dirty="0">
                <a:latin typeface="Mark Pro" panose="020B0504020201010104" pitchFamily="34" charset="77"/>
              </a:rPr>
              <a:t>Access to zero-emission lanes, reserved parking, and reserved and timely favoured delivery of goods</a:t>
            </a:r>
          </a:p>
          <a:p>
            <a:pPr>
              <a:lnSpc>
                <a:spcPct val="110000"/>
              </a:lnSpc>
              <a:spcBef>
                <a:spcPts val="600"/>
              </a:spcBef>
              <a:buClr>
                <a:srgbClr val="026EBA"/>
              </a:buClr>
              <a:buSzPct val="100000"/>
            </a:pPr>
            <a:r>
              <a:rPr lang="en-GB" sz="2000" dirty="0">
                <a:latin typeface="Mark Pro" panose="020B0504020201010104" pitchFamily="34" charset="77"/>
              </a:rPr>
              <a:t>Increased CO</a:t>
            </a:r>
            <a:r>
              <a:rPr lang="en-GB" sz="2000" baseline="-25000" dirty="0">
                <a:latin typeface="Mark Pro" panose="020B0504020201010104" pitchFamily="34" charset="77"/>
              </a:rPr>
              <a:t>2</a:t>
            </a:r>
            <a:r>
              <a:rPr lang="en-GB" sz="2000" dirty="0">
                <a:latin typeface="Mark Pro" panose="020B0504020201010104" pitchFamily="34" charset="77"/>
              </a:rPr>
              <a:t> tax – polluter should pay principle</a:t>
            </a:r>
          </a:p>
          <a:p>
            <a:pPr>
              <a:lnSpc>
                <a:spcPct val="110000"/>
              </a:lnSpc>
              <a:spcBef>
                <a:spcPts val="600"/>
              </a:spcBef>
              <a:buClr>
                <a:srgbClr val="026EBA"/>
              </a:buClr>
              <a:buSzPct val="100000"/>
            </a:pPr>
            <a:r>
              <a:rPr lang="en-GB" sz="2000" dirty="0">
                <a:latin typeface="Mark Pro" panose="020B0504020201010104" pitchFamily="34" charset="77"/>
              </a:rPr>
              <a:t>Cross-border trade of liquid and gaseous hydrogen</a:t>
            </a:r>
          </a:p>
          <a:p>
            <a:endParaRPr lang="en-GB" sz="2000" dirty="0"/>
          </a:p>
        </p:txBody>
      </p:sp>
      <p:pic>
        <p:nvPicPr>
          <p:cNvPr id="5" name="Picture 2" descr="Miljözon räcker inte för att stoppa den tunga trafiken genom city – alla  fick grönt i poliskontroll - HD">
            <a:extLst>
              <a:ext uri="{FF2B5EF4-FFF2-40B4-BE49-F238E27FC236}">
                <a16:creationId xmlns:a16="http://schemas.microsoft.com/office/drawing/2014/main" id="{9C2BFD1B-AFC1-FC46-809C-DC230B1082E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22009" y="2134644"/>
            <a:ext cx="2567672" cy="445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19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E7C291-5962-7E42-B0FE-C641FC88C3A0}"/>
              </a:ext>
            </a:extLst>
          </p:cNvPr>
          <p:cNvSpPr>
            <a:spLocks noGrp="1"/>
          </p:cNvSpPr>
          <p:nvPr>
            <p:ph type="title"/>
          </p:nvPr>
        </p:nvSpPr>
        <p:spPr>
          <a:xfrm>
            <a:off x="546353" y="1045282"/>
            <a:ext cx="10515600" cy="822403"/>
          </a:xfrm>
        </p:spPr>
        <p:txBody>
          <a:bodyPr/>
          <a:lstStyle/>
          <a:p>
            <a:r>
              <a:rPr lang="en-GB" b="1" dirty="0">
                <a:solidFill>
                  <a:srgbClr val="026EBA"/>
                </a:solidFill>
                <a:latin typeface="Mark Pro" panose="020B0504020201010104" pitchFamily="34" charset="77"/>
              </a:rPr>
              <a:t>Possible Barriers for Hydrogen Heavy-Duty Transport</a:t>
            </a:r>
          </a:p>
        </p:txBody>
      </p:sp>
      <p:sp>
        <p:nvSpPr>
          <p:cNvPr id="4" name="Plassholder for tekst 3">
            <a:extLst>
              <a:ext uri="{FF2B5EF4-FFF2-40B4-BE49-F238E27FC236}">
                <a16:creationId xmlns:a16="http://schemas.microsoft.com/office/drawing/2014/main" id="{C3BFE715-18B2-9445-8120-BC5200B66CFC}"/>
              </a:ext>
            </a:extLst>
          </p:cNvPr>
          <p:cNvSpPr>
            <a:spLocks noGrp="1"/>
          </p:cNvSpPr>
          <p:nvPr>
            <p:ph type="body" idx="4294967295"/>
          </p:nvPr>
        </p:nvSpPr>
        <p:spPr>
          <a:xfrm>
            <a:off x="498764" y="1825624"/>
            <a:ext cx="10855036" cy="4624161"/>
          </a:xfrm>
        </p:spPr>
        <p:txBody>
          <a:bodyPr>
            <a:normAutofit fontScale="77500" lnSpcReduction="20000"/>
          </a:bodyPr>
          <a:lstStyle/>
          <a:p>
            <a:pPr>
              <a:lnSpc>
                <a:spcPct val="110000"/>
              </a:lnSpc>
              <a:buClr>
                <a:srgbClr val="026EBA"/>
              </a:buClr>
            </a:pPr>
            <a:r>
              <a:rPr lang="en-GB" b="1" dirty="0">
                <a:solidFill>
                  <a:srgbClr val="026EBA"/>
                </a:solidFill>
                <a:latin typeface="Mark Pro" panose="020B0504020201010104" pitchFamily="34" charset="77"/>
              </a:rPr>
              <a:t>Availability of trucks</a:t>
            </a:r>
          </a:p>
          <a:p>
            <a:pPr lvl="1">
              <a:lnSpc>
                <a:spcPct val="120000"/>
              </a:lnSpc>
              <a:buClr>
                <a:srgbClr val="026EBA"/>
              </a:buClr>
            </a:pPr>
            <a:r>
              <a:rPr lang="en-GB" dirty="0">
                <a:latin typeface="Mark Pro" panose="020B0504020201010104" pitchFamily="34" charset="77"/>
              </a:rPr>
              <a:t>Small series/numbers available until 2025</a:t>
            </a:r>
          </a:p>
          <a:p>
            <a:pPr lvl="1">
              <a:lnSpc>
                <a:spcPct val="120000"/>
              </a:lnSpc>
              <a:buClr>
                <a:srgbClr val="026EBA"/>
              </a:buClr>
            </a:pPr>
            <a:r>
              <a:rPr lang="en-GB" dirty="0">
                <a:latin typeface="Mark Pro" panose="020B0504020201010104" pitchFamily="34" charset="77"/>
              </a:rPr>
              <a:t>Global competition for the trucks – incentives are important</a:t>
            </a:r>
          </a:p>
          <a:p>
            <a:pPr>
              <a:lnSpc>
                <a:spcPct val="110000"/>
              </a:lnSpc>
              <a:buClr>
                <a:srgbClr val="026EBA"/>
              </a:buClr>
            </a:pPr>
            <a:r>
              <a:rPr lang="en-GB" b="1" dirty="0">
                <a:solidFill>
                  <a:srgbClr val="026EBA"/>
                </a:solidFill>
                <a:latin typeface="Mark Pro" panose="020B0504020201010104" pitchFamily="34" charset="77"/>
              </a:rPr>
              <a:t>Availability of infrastructure</a:t>
            </a:r>
          </a:p>
          <a:p>
            <a:pPr lvl="1">
              <a:lnSpc>
                <a:spcPct val="120000"/>
              </a:lnSpc>
              <a:buClr>
                <a:srgbClr val="026EBA"/>
              </a:buClr>
            </a:pPr>
            <a:r>
              <a:rPr lang="en-GB" dirty="0">
                <a:latin typeface="Mark Pro" panose="020B0504020201010104" pitchFamily="34" charset="77"/>
              </a:rPr>
              <a:t>The stations must be in place before the trucks arrive</a:t>
            </a:r>
          </a:p>
          <a:p>
            <a:pPr lvl="1">
              <a:lnSpc>
                <a:spcPct val="120000"/>
              </a:lnSpc>
              <a:buClr>
                <a:srgbClr val="026EBA"/>
              </a:buClr>
            </a:pPr>
            <a:r>
              <a:rPr lang="en-GB" dirty="0">
                <a:latin typeface="Mark Pro" panose="020B0504020201010104" pitchFamily="34" charset="77"/>
              </a:rPr>
              <a:t>Difficult to find areas for energy stations </a:t>
            </a:r>
          </a:p>
          <a:p>
            <a:pPr lvl="1">
              <a:lnSpc>
                <a:spcPct val="120000"/>
              </a:lnSpc>
              <a:buClr>
                <a:srgbClr val="026EBA"/>
              </a:buClr>
            </a:pPr>
            <a:r>
              <a:rPr lang="en-GB" dirty="0">
                <a:latin typeface="Mark Pro" panose="020B0504020201010104" pitchFamily="34" charset="77"/>
              </a:rPr>
              <a:t>Long permitting-times</a:t>
            </a:r>
          </a:p>
          <a:p>
            <a:pPr>
              <a:lnSpc>
                <a:spcPct val="120000"/>
              </a:lnSpc>
              <a:spcBef>
                <a:spcPts val="600"/>
              </a:spcBef>
              <a:buClr>
                <a:srgbClr val="026EBA"/>
              </a:buClr>
            </a:pPr>
            <a:r>
              <a:rPr lang="en-GB" b="1" dirty="0">
                <a:solidFill>
                  <a:srgbClr val="026EBA"/>
                </a:solidFill>
                <a:latin typeface="Mark Pro" panose="020B0504020201010104" pitchFamily="34" charset="77"/>
              </a:rPr>
              <a:t>Lack of TCO and LCA </a:t>
            </a:r>
          </a:p>
          <a:p>
            <a:pPr>
              <a:lnSpc>
                <a:spcPct val="120000"/>
              </a:lnSpc>
              <a:spcBef>
                <a:spcPts val="600"/>
              </a:spcBef>
              <a:buClr>
                <a:srgbClr val="026EBA"/>
              </a:buClr>
            </a:pPr>
            <a:r>
              <a:rPr lang="en-GB" b="1" dirty="0">
                <a:solidFill>
                  <a:srgbClr val="026EBA"/>
                </a:solidFill>
                <a:latin typeface="Mark Pro" panose="020B0504020201010104" pitchFamily="34" charset="77"/>
              </a:rPr>
              <a:t>Incentives not in place</a:t>
            </a:r>
          </a:p>
          <a:p>
            <a:pPr>
              <a:lnSpc>
                <a:spcPct val="120000"/>
              </a:lnSpc>
              <a:spcBef>
                <a:spcPts val="600"/>
              </a:spcBef>
              <a:buClr>
                <a:srgbClr val="026EBA"/>
              </a:buClr>
            </a:pPr>
            <a:r>
              <a:rPr lang="en-GB" b="1" dirty="0">
                <a:solidFill>
                  <a:srgbClr val="026EBA"/>
                </a:solidFill>
                <a:latin typeface="Mark Pro" panose="020B0504020201010104" pitchFamily="34" charset="77"/>
              </a:rPr>
              <a:t>Legislation</a:t>
            </a:r>
            <a:r>
              <a:rPr lang="en-GB" dirty="0">
                <a:latin typeface="Mark Pro" panose="020B0504020201010104" pitchFamily="34" charset="77"/>
              </a:rPr>
              <a:t> (“5 kW/ton”-rule) </a:t>
            </a:r>
          </a:p>
          <a:p>
            <a:pPr lvl="1">
              <a:lnSpc>
                <a:spcPct val="120000"/>
              </a:lnSpc>
              <a:spcBef>
                <a:spcPts val="600"/>
              </a:spcBef>
              <a:buClr>
                <a:srgbClr val="026EBA"/>
              </a:buClr>
            </a:pPr>
            <a:r>
              <a:rPr lang="en-GB" dirty="0">
                <a:latin typeface="Mark Pro" panose="020B0504020201010104" pitchFamily="34" charset="77"/>
              </a:rPr>
              <a:t>Commission regulation (EU) No 1230/2012 “The engine shall provide a power output of at least </a:t>
            </a:r>
            <a:br>
              <a:rPr lang="en-GB" dirty="0">
                <a:latin typeface="Mark Pro" panose="020B0504020201010104" pitchFamily="34" charset="77"/>
              </a:rPr>
            </a:br>
            <a:r>
              <a:rPr lang="en-GB" dirty="0">
                <a:latin typeface="Mark Pro" panose="020B0504020201010104" pitchFamily="34" charset="77"/>
              </a:rPr>
              <a:t>5 kW per ton of the technically permissible maximum laden mass…”</a:t>
            </a:r>
          </a:p>
        </p:txBody>
      </p:sp>
    </p:spTree>
    <p:extLst>
      <p:ext uri="{BB962C8B-B14F-4D97-AF65-F5344CB8AC3E}">
        <p14:creationId xmlns:p14="http://schemas.microsoft.com/office/powerpoint/2010/main" val="5737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7308153C-CAFE-9543-A486-BE5BF8CD3E70}"/>
              </a:ext>
            </a:extLst>
          </p:cNvPr>
          <p:cNvSpPr>
            <a:spLocks noGrp="1"/>
          </p:cNvSpPr>
          <p:nvPr>
            <p:ph type="body" idx="4294967295"/>
          </p:nvPr>
        </p:nvSpPr>
        <p:spPr>
          <a:xfrm>
            <a:off x="1027085" y="3057893"/>
            <a:ext cx="7389598" cy="2977153"/>
          </a:xfrm>
        </p:spPr>
        <p:txBody>
          <a:bodyPr>
            <a:normAutofit/>
          </a:bodyPr>
          <a:lstStyle/>
          <a:p>
            <a:pPr marL="50800" indent="0" algn="just">
              <a:buClr>
                <a:srgbClr val="026EBA"/>
              </a:buClr>
              <a:buSzPct val="100000"/>
              <a:buNone/>
            </a:pPr>
            <a:r>
              <a:rPr lang="en-US" sz="3200" b="1" dirty="0">
                <a:solidFill>
                  <a:srgbClr val="026EBA"/>
                </a:solidFill>
                <a:latin typeface="Mark Pro" panose="020B0504020201010104" pitchFamily="34" charset="77"/>
              </a:rPr>
              <a:t>Disclaimer</a:t>
            </a:r>
          </a:p>
          <a:p>
            <a:pPr marL="50800" indent="0" algn="just">
              <a:buClr>
                <a:srgbClr val="026EBA"/>
              </a:buClr>
              <a:buSzPct val="100000"/>
              <a:buNone/>
            </a:pPr>
            <a:endParaRPr lang="en-US" sz="2000" dirty="0">
              <a:solidFill>
                <a:schemeClr val="tx1">
                  <a:lumMod val="95000"/>
                  <a:lumOff val="5000"/>
                </a:schemeClr>
              </a:solidFill>
              <a:latin typeface="Mark Pro" panose="020B0504020201010104" pitchFamily="34" charset="77"/>
            </a:endParaRPr>
          </a:p>
          <a:p>
            <a:pPr marL="50800" indent="0" algn="just">
              <a:buClr>
                <a:srgbClr val="026EBA"/>
              </a:buClr>
              <a:buSzPct val="100000"/>
              <a:buNone/>
            </a:pPr>
            <a:endParaRPr lang="en-US" sz="2000" dirty="0">
              <a:solidFill>
                <a:schemeClr val="tx1">
                  <a:lumMod val="95000"/>
                  <a:lumOff val="5000"/>
                </a:schemeClr>
              </a:solidFill>
              <a:latin typeface="Mark Pro" panose="020B0504020201010104" pitchFamily="34" charset="77"/>
            </a:endParaRPr>
          </a:p>
          <a:p>
            <a:pPr marL="50800" indent="0" algn="just">
              <a:buClr>
                <a:srgbClr val="026EBA"/>
              </a:buClr>
              <a:buSzPct val="100000"/>
              <a:buNone/>
            </a:pPr>
            <a:r>
              <a:rPr lang="en-US" sz="2000" dirty="0">
                <a:solidFill>
                  <a:schemeClr val="tx1">
                    <a:lumMod val="95000"/>
                    <a:lumOff val="5000"/>
                  </a:schemeClr>
                </a:solidFill>
                <a:latin typeface="Mark Pro" panose="020B0504020201010104" pitchFamily="34" charset="77"/>
              </a:rPr>
              <a:t>This publication is part of the Nordic Smart Mobility and Connectivity initiative </a:t>
            </a:r>
            <a:r>
              <a:rPr lang="en-US" sz="2000" b="1" dirty="0">
                <a:solidFill>
                  <a:srgbClr val="026EBA"/>
                </a:solidFill>
                <a:latin typeface="Mark Pro" panose="020B0504020201010104" pitchFamily="34" charset="77"/>
              </a:rPr>
              <a:t>Next Wave </a:t>
            </a:r>
            <a:r>
              <a:rPr lang="en-US" sz="2000" dirty="0">
                <a:solidFill>
                  <a:schemeClr val="tx1">
                    <a:lumMod val="95000"/>
                    <a:lumOff val="5000"/>
                  </a:schemeClr>
                </a:solidFill>
                <a:latin typeface="Mark Pro" panose="020B0504020201010104" pitchFamily="34" charset="77"/>
              </a:rPr>
              <a:t>(Next Nordic Green Transport Wave - Large Vehicles) co-financed by </a:t>
            </a:r>
            <a:r>
              <a:rPr lang="en-US" sz="2000" b="1" dirty="0">
                <a:solidFill>
                  <a:srgbClr val="026EBA"/>
                </a:solidFill>
                <a:latin typeface="Mark Pro" panose="020B0504020201010104" pitchFamily="34" charset="77"/>
              </a:rPr>
              <a:t>Nordic Innovation</a:t>
            </a:r>
            <a:r>
              <a:rPr lang="en-US" sz="2000" dirty="0">
                <a:solidFill>
                  <a:schemeClr val="tx1">
                    <a:lumMod val="95000"/>
                    <a:lumOff val="5000"/>
                  </a:schemeClr>
                </a:solidFill>
                <a:latin typeface="Mark Pro" panose="020B0504020201010104" pitchFamily="34" charset="77"/>
              </a:rPr>
              <a:t>.</a:t>
            </a:r>
          </a:p>
          <a:p>
            <a:pPr marL="50800" indent="0" algn="just">
              <a:buClr>
                <a:srgbClr val="026EBA"/>
              </a:buClr>
              <a:buSzPct val="100000"/>
              <a:buNone/>
            </a:pPr>
            <a:r>
              <a:rPr lang="en-US" sz="2000" dirty="0">
                <a:solidFill>
                  <a:schemeClr val="tx1">
                    <a:lumMod val="95000"/>
                    <a:lumOff val="5000"/>
                  </a:schemeClr>
                </a:solidFill>
                <a:latin typeface="Mark Pro" panose="020B0504020201010104" pitchFamily="34" charset="77"/>
              </a:rPr>
              <a:t>The project partners are responsible for its content.</a:t>
            </a:r>
            <a:endParaRPr lang="en-GB" sz="2000" dirty="0">
              <a:solidFill>
                <a:schemeClr val="tx1">
                  <a:lumMod val="95000"/>
                  <a:lumOff val="5000"/>
                </a:schemeClr>
              </a:solidFill>
              <a:latin typeface="Mark Pro" panose="020B0504020201010104" pitchFamily="34" charset="77"/>
            </a:endParaRPr>
          </a:p>
        </p:txBody>
      </p:sp>
      <p:pic>
        <p:nvPicPr>
          <p:cNvPr id="3" name="Bilde 2">
            <a:extLst>
              <a:ext uri="{FF2B5EF4-FFF2-40B4-BE49-F238E27FC236}">
                <a16:creationId xmlns:a16="http://schemas.microsoft.com/office/drawing/2014/main" id="{E529D88D-00EA-4E8E-1847-2CF9BC0EE83A}"/>
              </a:ext>
            </a:extLst>
          </p:cNvPr>
          <p:cNvPicPr>
            <a:picLocks noChangeAspect="1"/>
          </p:cNvPicPr>
          <p:nvPr/>
        </p:nvPicPr>
        <p:blipFill>
          <a:blip r:embed="rId3"/>
          <a:stretch>
            <a:fillRect/>
          </a:stretch>
        </p:blipFill>
        <p:spPr>
          <a:xfrm>
            <a:off x="5881787" y="0"/>
            <a:ext cx="6310213" cy="3564479"/>
          </a:xfrm>
          <a:prstGeom prst="rect">
            <a:avLst/>
          </a:prstGeom>
        </p:spPr>
      </p:pic>
    </p:spTree>
    <p:extLst>
      <p:ext uri="{BB962C8B-B14F-4D97-AF65-F5344CB8AC3E}">
        <p14:creationId xmlns:p14="http://schemas.microsoft.com/office/powerpoint/2010/main" val="4218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6D200C-C431-FA48-91BB-F58C9691E779}"/>
              </a:ext>
            </a:extLst>
          </p:cNvPr>
          <p:cNvSpPr>
            <a:spLocks noGrp="1"/>
          </p:cNvSpPr>
          <p:nvPr>
            <p:ph type="title"/>
          </p:nvPr>
        </p:nvSpPr>
        <p:spPr>
          <a:xfrm>
            <a:off x="579603" y="1128406"/>
            <a:ext cx="10515600" cy="822403"/>
          </a:xfrm>
        </p:spPr>
        <p:txBody>
          <a:bodyPr>
            <a:noAutofit/>
          </a:bodyPr>
          <a:lstStyle/>
          <a:p>
            <a:r>
              <a:rPr lang="en-GB" sz="2800" b="1" baseline="0" dirty="0">
                <a:solidFill>
                  <a:srgbClr val="026EBA"/>
                </a:solidFill>
                <a:latin typeface="Mark Pro" panose="020B0504020201010104" pitchFamily="34" charset="77"/>
              </a:rPr>
              <a:t>Next Wave Vision </a:t>
            </a:r>
            <a:br>
              <a:rPr lang="en-GB" sz="2800" b="1" baseline="0" dirty="0">
                <a:solidFill>
                  <a:srgbClr val="026EBA"/>
                </a:solidFill>
                <a:latin typeface="Mark Pro" panose="020B0504020201010104" pitchFamily="34" charset="77"/>
              </a:rPr>
            </a:br>
            <a:r>
              <a:rPr lang="en-GB" sz="2800" b="1" i="1" baseline="0" dirty="0">
                <a:solidFill>
                  <a:srgbClr val="026EBA"/>
                </a:solidFill>
                <a:latin typeface="Mark Pro" panose="020B0504020201010104" pitchFamily="34" charset="77"/>
              </a:rPr>
              <a:t>- for Nordic rollout of hydrogen trucks</a:t>
            </a:r>
            <a:endParaRPr lang="en-GB" sz="2800" b="1" i="1" dirty="0">
              <a:solidFill>
                <a:srgbClr val="026EBA"/>
              </a:solidFill>
              <a:latin typeface="Mark Pro" panose="020B0504020201010104" pitchFamily="34" charset="77"/>
            </a:endParaRPr>
          </a:p>
        </p:txBody>
      </p:sp>
      <p:sp>
        <p:nvSpPr>
          <p:cNvPr id="4" name="Plassholder for tekst 3">
            <a:extLst>
              <a:ext uri="{FF2B5EF4-FFF2-40B4-BE49-F238E27FC236}">
                <a16:creationId xmlns:a16="http://schemas.microsoft.com/office/drawing/2014/main" id="{800DA006-0645-6146-B5FC-9A4A5DF0A9B2}"/>
              </a:ext>
            </a:extLst>
          </p:cNvPr>
          <p:cNvSpPr>
            <a:spLocks noGrp="1"/>
          </p:cNvSpPr>
          <p:nvPr>
            <p:ph type="body" idx="4294967295"/>
          </p:nvPr>
        </p:nvSpPr>
        <p:spPr>
          <a:xfrm>
            <a:off x="502045" y="1984059"/>
            <a:ext cx="11187910" cy="4740275"/>
          </a:xfrm>
        </p:spPr>
        <p:txBody>
          <a:bodyPr>
            <a:normAutofit/>
          </a:bodyPr>
          <a:lstStyle/>
          <a:p>
            <a:pPr>
              <a:buClr>
                <a:srgbClr val="026EBA"/>
              </a:buClr>
              <a:buSzPct val="100000"/>
            </a:pPr>
            <a:r>
              <a:rPr lang="en-GB" sz="2000" b="1" dirty="0">
                <a:solidFill>
                  <a:srgbClr val="026EBA"/>
                </a:solidFill>
                <a:latin typeface="Mark Pro" panose="020B0504020201010104" pitchFamily="34" charset="77"/>
              </a:rPr>
              <a:t>Background - assumptions</a:t>
            </a:r>
          </a:p>
          <a:p>
            <a:pPr lvl="1">
              <a:lnSpc>
                <a:spcPct val="100000"/>
              </a:lnSpc>
              <a:buClr>
                <a:srgbClr val="026EBA"/>
              </a:buClr>
              <a:buSzPct val="100000"/>
            </a:pPr>
            <a:r>
              <a:rPr lang="en-GB" sz="1500" dirty="0">
                <a:latin typeface="Mark Pro" panose="020B0504020201010104" pitchFamily="34" charset="77"/>
              </a:rPr>
              <a:t>Trucks will be available from 2023 in limited numbers, but enough to start deployment </a:t>
            </a:r>
          </a:p>
          <a:p>
            <a:pPr lvl="1">
              <a:lnSpc>
                <a:spcPct val="100000"/>
              </a:lnSpc>
              <a:buClr>
                <a:srgbClr val="026EBA"/>
              </a:buClr>
              <a:buSzPct val="100000"/>
            </a:pPr>
            <a:r>
              <a:rPr lang="en-GB" sz="1500" dirty="0">
                <a:latin typeface="Mark Pro" panose="020B0504020201010104" pitchFamily="34" charset="77"/>
              </a:rPr>
              <a:t>Distribution trucks will be available first</a:t>
            </a:r>
          </a:p>
          <a:p>
            <a:pPr lvl="1">
              <a:lnSpc>
                <a:spcPct val="100000"/>
              </a:lnSpc>
              <a:buClr>
                <a:srgbClr val="026EBA"/>
              </a:buClr>
              <a:buSzPct val="100000"/>
            </a:pPr>
            <a:r>
              <a:rPr lang="en-GB" sz="1500" dirty="0">
                <a:latin typeface="Mark Pro" panose="020B0504020201010104" pitchFamily="34" charset="77"/>
              </a:rPr>
              <a:t>Trucks for long-haul, including Volvo, Daimler and Iveco and other brands, will be available in large numbers from 2025</a:t>
            </a:r>
          </a:p>
          <a:p>
            <a:pPr lvl="1">
              <a:lnSpc>
                <a:spcPct val="100000"/>
              </a:lnSpc>
              <a:buClr>
                <a:srgbClr val="026EBA"/>
              </a:buClr>
              <a:buSzPct val="100000"/>
            </a:pPr>
            <a:r>
              <a:rPr lang="en-GB" sz="1500" dirty="0">
                <a:latin typeface="Mark Pro" panose="020B0504020201010104" pitchFamily="34" charset="77"/>
              </a:rPr>
              <a:t>TCO for hydrogen trucks will be equivalent with diesel by 2027 (Source: Roland Berger)</a:t>
            </a:r>
          </a:p>
          <a:p>
            <a:pPr lvl="1">
              <a:lnSpc>
                <a:spcPct val="100000"/>
              </a:lnSpc>
              <a:buClr>
                <a:srgbClr val="026EBA"/>
              </a:buClr>
              <a:buSzPct val="100000"/>
            </a:pPr>
            <a:endParaRPr lang="en-GB" sz="1500" dirty="0">
              <a:latin typeface="Mark Pro" panose="020B0504020201010104" pitchFamily="34" charset="77"/>
            </a:endParaRPr>
          </a:p>
          <a:p>
            <a:pPr>
              <a:buClr>
                <a:srgbClr val="026EBA"/>
              </a:buClr>
              <a:buSzPct val="100000"/>
            </a:pPr>
            <a:r>
              <a:rPr lang="en-GB" sz="2000" b="1" dirty="0">
                <a:solidFill>
                  <a:srgbClr val="026EBA"/>
                </a:solidFill>
                <a:latin typeface="Mark Pro" panose="020B0504020201010104" pitchFamily="34" charset="77"/>
              </a:rPr>
              <a:t>Next Wave ambition</a:t>
            </a:r>
          </a:p>
          <a:p>
            <a:pPr lvl="1">
              <a:buClr>
                <a:srgbClr val="026EBA"/>
              </a:buClr>
              <a:buSzPct val="100000"/>
            </a:pPr>
            <a:r>
              <a:rPr lang="en-GB" sz="1600" b="1" dirty="0">
                <a:solidFill>
                  <a:srgbClr val="026EBA"/>
                </a:solidFill>
                <a:latin typeface="Mark Pro" panose="020B0504020201010104" pitchFamily="34" charset="77"/>
              </a:rPr>
              <a:t>By 2025</a:t>
            </a:r>
          </a:p>
          <a:p>
            <a:pPr lvl="2">
              <a:lnSpc>
                <a:spcPct val="100000"/>
              </a:lnSpc>
              <a:buClr>
                <a:srgbClr val="026EBA"/>
              </a:buClr>
              <a:buSzPct val="100000"/>
            </a:pPr>
            <a:r>
              <a:rPr lang="en-GB" sz="1500" b="1" dirty="0">
                <a:latin typeface="Mark Pro" panose="020B0504020201010104" pitchFamily="34" charset="77"/>
              </a:rPr>
              <a:t>3,440 trucks </a:t>
            </a:r>
            <a:r>
              <a:rPr lang="en-GB" sz="1500" dirty="0">
                <a:latin typeface="Mark Pro" panose="020B0504020201010104" pitchFamily="34" charset="77"/>
              </a:rPr>
              <a:t>deployed in the Nordics (approx. 1,2% of total Nordic stock (~285,000) and 91% of all hydrogen trucks in Europe)</a:t>
            </a:r>
          </a:p>
          <a:p>
            <a:pPr lvl="2">
              <a:lnSpc>
                <a:spcPct val="100000"/>
              </a:lnSpc>
              <a:buClr>
                <a:srgbClr val="026EBA"/>
              </a:buClr>
              <a:buSzPct val="100000"/>
            </a:pPr>
            <a:r>
              <a:rPr lang="en-GB" sz="1500" dirty="0">
                <a:latin typeface="Mark Pro" panose="020B0504020201010104" pitchFamily="34" charset="77"/>
              </a:rPr>
              <a:t>Hydrogen trucks will be operating regional, national, and cross-border transport</a:t>
            </a:r>
          </a:p>
          <a:p>
            <a:pPr lvl="2">
              <a:lnSpc>
                <a:spcPct val="100000"/>
              </a:lnSpc>
              <a:buClr>
                <a:srgbClr val="026EBA"/>
              </a:buClr>
              <a:buSzPct val="100000"/>
            </a:pPr>
            <a:r>
              <a:rPr lang="en-GB" sz="1500" dirty="0">
                <a:latin typeface="Mark Pro" panose="020B0504020201010104" pitchFamily="34" charset="77"/>
              </a:rPr>
              <a:t>Heavy-duty paving the way for vans and passenger vehicles</a:t>
            </a:r>
          </a:p>
          <a:p>
            <a:pPr lvl="1">
              <a:buClr>
                <a:srgbClr val="026EBA"/>
              </a:buClr>
              <a:buSzPct val="100000"/>
            </a:pPr>
            <a:r>
              <a:rPr lang="en-GB" sz="1600" b="1" dirty="0">
                <a:solidFill>
                  <a:srgbClr val="026EBA"/>
                </a:solidFill>
                <a:latin typeface="Mark Pro" panose="020B0504020201010104" pitchFamily="34" charset="77"/>
              </a:rPr>
              <a:t>By 2030</a:t>
            </a:r>
          </a:p>
          <a:p>
            <a:pPr lvl="2">
              <a:lnSpc>
                <a:spcPct val="100000"/>
              </a:lnSpc>
              <a:buClr>
                <a:srgbClr val="026EBA"/>
              </a:buClr>
              <a:buSzPct val="100000"/>
            </a:pPr>
            <a:r>
              <a:rPr lang="en-GB" sz="1500" b="1" dirty="0">
                <a:latin typeface="Mark Pro" panose="020B0504020201010104" pitchFamily="34" charset="77"/>
              </a:rPr>
              <a:t>18,350 trucks </a:t>
            </a:r>
            <a:r>
              <a:rPr lang="en-GB" sz="1500" dirty="0">
                <a:latin typeface="Mark Pro" panose="020B0504020201010104" pitchFamily="34" charset="77"/>
              </a:rPr>
              <a:t>deployed in the Nordics (approx. 6,4% of total Nordic stock and 18% of all hydrogen trucks in Europe)</a:t>
            </a:r>
          </a:p>
          <a:p>
            <a:pPr marL="1016000" lvl="2" indent="0">
              <a:buClr>
                <a:srgbClr val="385988"/>
              </a:buClr>
              <a:buNone/>
            </a:pPr>
            <a:endParaRPr lang="en-GB" sz="1400" dirty="0">
              <a:latin typeface="Mark Pro" panose="020B0504020201010104" pitchFamily="34" charset="77"/>
            </a:endParaRPr>
          </a:p>
          <a:p>
            <a:pPr lvl="2"/>
            <a:endParaRPr lang="en-GB" sz="1400" dirty="0"/>
          </a:p>
        </p:txBody>
      </p:sp>
    </p:spTree>
    <p:extLst>
      <p:ext uri="{BB962C8B-B14F-4D97-AF65-F5344CB8AC3E}">
        <p14:creationId xmlns:p14="http://schemas.microsoft.com/office/powerpoint/2010/main" val="377661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6D200C-C431-FA48-91BB-F58C9691E779}"/>
              </a:ext>
            </a:extLst>
          </p:cNvPr>
          <p:cNvSpPr>
            <a:spLocks noGrp="1"/>
          </p:cNvSpPr>
          <p:nvPr>
            <p:ph type="title"/>
          </p:nvPr>
        </p:nvSpPr>
        <p:spPr>
          <a:xfrm>
            <a:off x="579603" y="1128406"/>
            <a:ext cx="10515600" cy="822403"/>
          </a:xfrm>
        </p:spPr>
        <p:txBody>
          <a:bodyPr>
            <a:noAutofit/>
          </a:bodyPr>
          <a:lstStyle/>
          <a:p>
            <a:r>
              <a:rPr lang="en-GB" sz="2800" b="1" dirty="0">
                <a:solidFill>
                  <a:srgbClr val="026EBA"/>
                </a:solidFill>
                <a:latin typeface="Mark Pro" panose="020B0504020201010104" pitchFamily="34" charset="77"/>
              </a:rPr>
              <a:t>Next Wave Ambition </a:t>
            </a:r>
            <a:br>
              <a:rPr lang="en-GB" sz="2800" b="1" dirty="0">
                <a:solidFill>
                  <a:srgbClr val="026EBA"/>
                </a:solidFill>
                <a:latin typeface="Mark Pro" panose="020B0504020201010104" pitchFamily="34" charset="77"/>
              </a:rPr>
            </a:br>
            <a:r>
              <a:rPr lang="en-GB" sz="2800" b="1" i="1" dirty="0">
                <a:solidFill>
                  <a:srgbClr val="026EBA"/>
                </a:solidFill>
                <a:latin typeface="Mark Pro" panose="020B0504020201010104" pitchFamily="34" charset="77"/>
              </a:rPr>
              <a:t>- </a:t>
            </a:r>
            <a:r>
              <a:rPr lang="en-GB" sz="2800" b="1" i="1" baseline="0" dirty="0">
                <a:solidFill>
                  <a:srgbClr val="026EBA"/>
                </a:solidFill>
                <a:latin typeface="Mark Pro" panose="020B0504020201010104" pitchFamily="34" charset="77"/>
              </a:rPr>
              <a:t>for Nordic rollout of hydrogen trucks</a:t>
            </a:r>
            <a:endParaRPr lang="en-GB" sz="2800" b="1" i="1" dirty="0">
              <a:solidFill>
                <a:srgbClr val="026EBA"/>
              </a:solidFill>
              <a:latin typeface="Mark Pro" panose="020B0504020201010104" pitchFamily="34" charset="77"/>
            </a:endParaRPr>
          </a:p>
        </p:txBody>
      </p:sp>
      <p:sp>
        <p:nvSpPr>
          <p:cNvPr id="4" name="Plassholder for tekst 3">
            <a:extLst>
              <a:ext uri="{FF2B5EF4-FFF2-40B4-BE49-F238E27FC236}">
                <a16:creationId xmlns:a16="http://schemas.microsoft.com/office/drawing/2014/main" id="{800DA006-0645-6146-B5FC-9A4A5DF0A9B2}"/>
              </a:ext>
            </a:extLst>
          </p:cNvPr>
          <p:cNvSpPr>
            <a:spLocks noGrp="1"/>
          </p:cNvSpPr>
          <p:nvPr>
            <p:ph type="body" idx="4294967295"/>
          </p:nvPr>
        </p:nvSpPr>
        <p:spPr>
          <a:xfrm>
            <a:off x="502045" y="4542817"/>
            <a:ext cx="11187910" cy="2181517"/>
          </a:xfrm>
        </p:spPr>
        <p:txBody>
          <a:bodyPr>
            <a:normAutofit fontScale="92500" lnSpcReduction="10000"/>
          </a:bodyPr>
          <a:lstStyle/>
          <a:p>
            <a:pPr marL="50800" indent="0">
              <a:buClr>
                <a:srgbClr val="026EBA"/>
              </a:buClr>
              <a:buSzPct val="100000"/>
              <a:buNone/>
            </a:pPr>
            <a:r>
              <a:rPr lang="en-GB" sz="2000" b="1" dirty="0">
                <a:solidFill>
                  <a:srgbClr val="026EBA"/>
                </a:solidFill>
                <a:latin typeface="Mark Pro" panose="020B0504020201010104" pitchFamily="34" charset="77"/>
              </a:rPr>
              <a:t>Remarks:</a:t>
            </a:r>
          </a:p>
          <a:p>
            <a:pPr marL="393700" indent="-342900">
              <a:buClr>
                <a:srgbClr val="026EBA"/>
              </a:buClr>
              <a:buSzPct val="100000"/>
              <a:buAutoNum type="alphaLcParenR"/>
            </a:pPr>
            <a:r>
              <a:rPr lang="en-GB" sz="1500" dirty="0">
                <a:latin typeface="Mark Pro" panose="020B0504020201010104" pitchFamily="34" charset="77"/>
              </a:rPr>
              <a:t>The numbers for Denmark is very ambitious and is based on input from the transport industry.</a:t>
            </a:r>
          </a:p>
          <a:p>
            <a:pPr marL="393700" indent="-342900">
              <a:buClr>
                <a:srgbClr val="026EBA"/>
              </a:buClr>
              <a:buSzPct val="100000"/>
              <a:buAutoNum type="alphaLcParenR"/>
            </a:pPr>
            <a:r>
              <a:rPr lang="en-GB" sz="1500" dirty="0">
                <a:latin typeface="Mark Pro" panose="020B0504020201010104" pitchFamily="34" charset="77"/>
              </a:rPr>
              <a:t>The number for 2025 is relatively low because Swedish transport companies in general are waiting for the hydrogen trucks from Scania and Volvo, which are expected to be available in largest numbers by 2025 onwards.</a:t>
            </a:r>
          </a:p>
          <a:p>
            <a:pPr marL="393700" indent="-342900">
              <a:buClr>
                <a:srgbClr val="026EBA"/>
              </a:buClr>
              <a:buSzPct val="100000"/>
              <a:buAutoNum type="alphaLcParenR"/>
            </a:pPr>
            <a:r>
              <a:rPr lang="en-GB" sz="1500" dirty="0">
                <a:latin typeface="Mark Pro" panose="020B0504020201010104" pitchFamily="34" charset="77"/>
              </a:rPr>
              <a:t>Finland has a high share of 60+ tonnes trucks, which are only operated in Finland (and to some degree in Sweden). These heavy-duty trucks are not expected to be available with hydrogen in larger numbers before 2030.</a:t>
            </a:r>
          </a:p>
          <a:p>
            <a:pPr marL="393700" indent="-342900">
              <a:buClr>
                <a:srgbClr val="026EBA"/>
              </a:buClr>
              <a:buSzPct val="100000"/>
              <a:buAutoNum type="alphaLcParenR"/>
            </a:pPr>
            <a:r>
              <a:rPr lang="en-GB" sz="1500" dirty="0">
                <a:latin typeface="Mark Pro" panose="020B0504020201010104" pitchFamily="34" charset="77"/>
              </a:rPr>
              <a:t>For Iceland, the numbers are based on the current regime of investment incentives. The numbers are expected to be much higher if better incentives are made available.</a:t>
            </a:r>
          </a:p>
          <a:p>
            <a:pPr lvl="1">
              <a:lnSpc>
                <a:spcPct val="100000"/>
              </a:lnSpc>
              <a:buClr>
                <a:srgbClr val="026EBA"/>
              </a:buClr>
              <a:buSzPct val="100000"/>
            </a:pPr>
            <a:endParaRPr lang="en-GB" sz="1500" dirty="0">
              <a:latin typeface="Mark Pro" panose="020B0504020201010104" pitchFamily="34" charset="77"/>
            </a:endParaRPr>
          </a:p>
        </p:txBody>
      </p:sp>
      <p:graphicFrame>
        <p:nvGraphicFramePr>
          <p:cNvPr id="5" name="Diagram 4">
            <a:extLst>
              <a:ext uri="{FF2B5EF4-FFF2-40B4-BE49-F238E27FC236}">
                <a16:creationId xmlns:a16="http://schemas.microsoft.com/office/drawing/2014/main" id="{6540FF20-70D5-BA44-89D3-09F6A0E2E608}"/>
              </a:ext>
            </a:extLst>
          </p:cNvPr>
          <p:cNvGraphicFramePr>
            <a:graphicFrameLocks/>
          </p:cNvGraphicFramePr>
          <p:nvPr>
            <p:extLst>
              <p:ext uri="{D42A27DB-BD31-4B8C-83A1-F6EECF244321}">
                <p14:modId xmlns:p14="http://schemas.microsoft.com/office/powerpoint/2010/main" val="3090571012"/>
              </p:ext>
            </p:extLst>
          </p:nvPr>
        </p:nvGraphicFramePr>
        <p:xfrm>
          <a:off x="579603" y="2052781"/>
          <a:ext cx="4537364" cy="247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44D2B6D4-EDD7-5F4F-9606-BFD0827296A2}"/>
              </a:ext>
            </a:extLst>
          </p:cNvPr>
          <p:cNvGraphicFramePr>
            <a:graphicFrameLocks/>
          </p:cNvGraphicFramePr>
          <p:nvPr>
            <p:extLst>
              <p:ext uri="{D42A27DB-BD31-4B8C-83A1-F6EECF244321}">
                <p14:modId xmlns:p14="http://schemas.microsoft.com/office/powerpoint/2010/main" val="1822997578"/>
              </p:ext>
            </p:extLst>
          </p:nvPr>
        </p:nvGraphicFramePr>
        <p:xfrm>
          <a:off x="5567238" y="2041236"/>
          <a:ext cx="4860637" cy="2488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566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4,820 BEST Nordic Map IMAGES, STOCK PHOTOS &amp;amp; VECTORS | Adobe Stock">
            <a:extLst>
              <a:ext uri="{FF2B5EF4-FFF2-40B4-BE49-F238E27FC236}">
                <a16:creationId xmlns:a16="http://schemas.microsoft.com/office/drawing/2014/main" id="{B727B3F6-EF92-AF40-85AC-463101393D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893299" y="3771270"/>
            <a:ext cx="2083965" cy="279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9C6D200C-C431-FA48-91BB-F58C9691E779}"/>
              </a:ext>
            </a:extLst>
          </p:cNvPr>
          <p:cNvSpPr>
            <a:spLocks noGrp="1"/>
          </p:cNvSpPr>
          <p:nvPr>
            <p:ph type="title"/>
          </p:nvPr>
        </p:nvSpPr>
        <p:spPr>
          <a:xfrm>
            <a:off x="579603" y="1128408"/>
            <a:ext cx="10515600" cy="822403"/>
          </a:xfrm>
        </p:spPr>
        <p:txBody>
          <a:bodyPr>
            <a:noAutofit/>
          </a:bodyPr>
          <a:lstStyle/>
          <a:p>
            <a:r>
              <a:rPr lang="en-GB" sz="2800" b="1" baseline="0" dirty="0">
                <a:solidFill>
                  <a:srgbClr val="026EBA"/>
                </a:solidFill>
                <a:latin typeface="Mark Pro" panose="020B0504020201010104" pitchFamily="34" charset="77"/>
              </a:rPr>
              <a:t>Next Wave Vision </a:t>
            </a:r>
            <a:br>
              <a:rPr lang="en-GB" sz="2800" b="1" baseline="0" dirty="0">
                <a:solidFill>
                  <a:srgbClr val="026EBA"/>
                </a:solidFill>
                <a:latin typeface="Mark Pro" panose="020B0504020201010104" pitchFamily="34" charset="77"/>
              </a:rPr>
            </a:br>
            <a:r>
              <a:rPr lang="en-GB" sz="2800" b="1" i="1" baseline="0" dirty="0">
                <a:solidFill>
                  <a:srgbClr val="026EBA"/>
                </a:solidFill>
                <a:latin typeface="Mark Pro" panose="020B0504020201010104" pitchFamily="34" charset="77"/>
              </a:rPr>
              <a:t>- for Nordic infrastructure for hydrogen heavy-duty vehicles</a:t>
            </a:r>
            <a:endParaRPr lang="en-GB" sz="2800" b="1" i="1" dirty="0">
              <a:solidFill>
                <a:srgbClr val="026EBA"/>
              </a:solidFill>
              <a:latin typeface="Mark Pro" panose="020B0504020201010104" pitchFamily="34" charset="77"/>
            </a:endParaRPr>
          </a:p>
        </p:txBody>
      </p:sp>
      <p:sp>
        <p:nvSpPr>
          <p:cNvPr id="4" name="Plassholder for tekst 3">
            <a:extLst>
              <a:ext uri="{FF2B5EF4-FFF2-40B4-BE49-F238E27FC236}">
                <a16:creationId xmlns:a16="http://schemas.microsoft.com/office/drawing/2014/main" id="{49AD1BAF-CCF2-FE44-B5F1-D854937963C2}"/>
              </a:ext>
            </a:extLst>
          </p:cNvPr>
          <p:cNvSpPr>
            <a:spLocks noGrp="1"/>
          </p:cNvSpPr>
          <p:nvPr>
            <p:ph type="body" idx="4294967295"/>
          </p:nvPr>
        </p:nvSpPr>
        <p:spPr>
          <a:xfrm>
            <a:off x="498764" y="1991875"/>
            <a:ext cx="10969336" cy="4883184"/>
          </a:xfrm>
        </p:spPr>
        <p:txBody>
          <a:bodyPr>
            <a:normAutofit fontScale="92500" lnSpcReduction="20000"/>
          </a:bodyPr>
          <a:lstStyle/>
          <a:p>
            <a:pPr>
              <a:buClr>
                <a:srgbClr val="026EBA"/>
              </a:buClr>
              <a:buSzPct val="100000"/>
            </a:pPr>
            <a:r>
              <a:rPr lang="en-GB" sz="2000" b="1" dirty="0">
                <a:solidFill>
                  <a:srgbClr val="026EBA"/>
                </a:solidFill>
                <a:latin typeface="Mark Pro" panose="020B0504020201010104" pitchFamily="34" charset="77"/>
              </a:rPr>
              <a:t>Background</a:t>
            </a:r>
          </a:p>
          <a:p>
            <a:pPr lvl="1">
              <a:lnSpc>
                <a:spcPct val="100000"/>
              </a:lnSpc>
              <a:buClr>
                <a:srgbClr val="026EBA"/>
              </a:buClr>
              <a:buSzPct val="100000"/>
            </a:pPr>
            <a:r>
              <a:rPr lang="en-GB" sz="1600" dirty="0">
                <a:latin typeface="Mark Pro" panose="020B0504020201010104" pitchFamily="34" charset="77"/>
              </a:rPr>
              <a:t>Transport between domestic regions will be the basis for deployment of trucks – n</a:t>
            </a:r>
            <a:r>
              <a:rPr lang="en-GB" sz="1600" b="0" i="0" u="none" strike="noStrike" cap="none" dirty="0">
                <a:solidFill>
                  <a:schemeClr val="dk1"/>
                </a:solidFill>
                <a:effectLst/>
                <a:latin typeface="Mark Pro" panose="020B0504020201010104" pitchFamily="34" charset="77"/>
                <a:sym typeface="Calibri"/>
              </a:rPr>
              <a:t>ational networks of hydrogen stations </a:t>
            </a:r>
            <a:br>
              <a:rPr lang="en-GB" sz="1600" b="0" i="0" u="none" strike="noStrike" cap="none" dirty="0">
                <a:solidFill>
                  <a:schemeClr val="dk1"/>
                </a:solidFill>
                <a:effectLst/>
                <a:latin typeface="Mark Pro" panose="020B0504020201010104" pitchFamily="34" charset="77"/>
                <a:sym typeface="Calibri"/>
              </a:rPr>
            </a:br>
            <a:r>
              <a:rPr lang="en-GB" sz="1600" b="0" i="0" u="none" strike="noStrike" cap="none" dirty="0">
                <a:solidFill>
                  <a:schemeClr val="dk1"/>
                </a:solidFill>
                <a:effectLst/>
                <a:latin typeface="Mark Pro" panose="020B0504020201010104" pitchFamily="34" charset="77"/>
                <a:sym typeface="Calibri"/>
              </a:rPr>
              <a:t>is needed</a:t>
            </a:r>
          </a:p>
          <a:p>
            <a:pPr lvl="1">
              <a:lnSpc>
                <a:spcPct val="100000"/>
              </a:lnSpc>
              <a:buClr>
                <a:srgbClr val="026EBA"/>
              </a:buClr>
              <a:buSzPct val="100000"/>
            </a:pPr>
            <a:r>
              <a:rPr lang="en-GB" sz="1600" dirty="0">
                <a:latin typeface="Mark Pro" panose="020B0504020201010104" pitchFamily="34" charset="77"/>
              </a:rPr>
              <a:t>Ports as energy hubs will have a significant role in decarbonisation of transport – many hydrogen stations located at ports</a:t>
            </a:r>
            <a:endParaRPr lang="nb-NO" sz="1600" dirty="0">
              <a:effectLst/>
              <a:latin typeface="Mark Pro" panose="020B0504020201010104" pitchFamily="34" charset="77"/>
            </a:endParaRPr>
          </a:p>
          <a:p>
            <a:pPr lvl="1">
              <a:lnSpc>
                <a:spcPct val="100000"/>
              </a:lnSpc>
              <a:buClr>
                <a:srgbClr val="026EBA"/>
              </a:buClr>
              <a:buSzPct val="100000"/>
            </a:pPr>
            <a:r>
              <a:rPr lang="en-GB" sz="1600" b="0" i="0" u="none" strike="noStrike" cap="none" dirty="0">
                <a:solidFill>
                  <a:schemeClr val="dk1"/>
                </a:solidFill>
                <a:effectLst/>
                <a:latin typeface="Mark Pro" panose="020B0504020201010104" pitchFamily="34" charset="77"/>
                <a:sym typeface="Calibri"/>
              </a:rPr>
              <a:t>Cross-border stations are important to secure cross-border transport</a:t>
            </a:r>
            <a:endParaRPr lang="nb-NO" sz="1600" dirty="0">
              <a:effectLst/>
              <a:latin typeface="Mark Pro" panose="020B0504020201010104" pitchFamily="34" charset="77"/>
            </a:endParaRPr>
          </a:p>
          <a:p>
            <a:pPr lvl="1">
              <a:lnSpc>
                <a:spcPct val="100000"/>
              </a:lnSpc>
              <a:buClr>
                <a:srgbClr val="026EBA"/>
              </a:buClr>
              <a:buSzPct val="100000"/>
            </a:pPr>
            <a:r>
              <a:rPr lang="en-GB" sz="1600" dirty="0">
                <a:latin typeface="Mark Pro" panose="020B0504020201010104" pitchFamily="34" charset="77"/>
              </a:rPr>
              <a:t>Hydrogen stations should serve both heavy-duty and light-duty segments</a:t>
            </a:r>
          </a:p>
          <a:p>
            <a:pPr lvl="1">
              <a:lnSpc>
                <a:spcPct val="100000"/>
              </a:lnSpc>
              <a:buClr>
                <a:srgbClr val="026EBA"/>
              </a:buClr>
              <a:buSzPct val="100000"/>
            </a:pPr>
            <a:r>
              <a:rPr lang="en-GB" sz="1600" dirty="0">
                <a:latin typeface="Mark Pro" panose="020B0504020201010104" pitchFamily="34" charset="77"/>
              </a:rPr>
              <a:t>Revised AFIR (Alternative Fuel Infrastructure Regulative) as a basis for the deployment: </a:t>
            </a:r>
          </a:p>
          <a:p>
            <a:pPr lvl="2">
              <a:lnSpc>
                <a:spcPct val="100000"/>
              </a:lnSpc>
              <a:buClr>
                <a:srgbClr val="026EBA"/>
              </a:buClr>
              <a:buSzPct val="100000"/>
            </a:pPr>
            <a:r>
              <a:rPr lang="en-GB" sz="1600" dirty="0">
                <a:latin typeface="Mark Pro" panose="020B0504020201010104" pitchFamily="34" charset="77"/>
              </a:rPr>
              <a:t>Maximum 150 km between hydrogen stations along TEN-T core and comprehensive network</a:t>
            </a:r>
          </a:p>
          <a:p>
            <a:pPr lvl="2">
              <a:lnSpc>
                <a:spcPct val="100000"/>
              </a:lnSpc>
              <a:buClr>
                <a:srgbClr val="026EBA"/>
              </a:buClr>
              <a:buSzPct val="100000"/>
            </a:pPr>
            <a:r>
              <a:rPr lang="en-GB" sz="1600" dirty="0">
                <a:latin typeface="Mark Pro" panose="020B0504020201010104" pitchFamily="34" charset="77"/>
              </a:rPr>
              <a:t>Neighbour countries responsible for cross-border infrastructure</a:t>
            </a:r>
          </a:p>
          <a:p>
            <a:pPr>
              <a:buClr>
                <a:srgbClr val="026EBA"/>
              </a:buClr>
              <a:buSzPct val="100000"/>
            </a:pPr>
            <a:r>
              <a:rPr lang="en-GB" sz="2000" b="1" i="0" u="none" strike="noStrike" cap="none" dirty="0">
                <a:solidFill>
                  <a:srgbClr val="026EBA"/>
                </a:solidFill>
                <a:effectLst/>
                <a:latin typeface="Mark Pro" panose="020B0504020201010104" pitchFamily="34" charset="77"/>
                <a:sym typeface="Calibri"/>
              </a:rPr>
              <a:t>Next Wave ambition:</a:t>
            </a:r>
          </a:p>
          <a:p>
            <a:pPr lvl="1">
              <a:lnSpc>
                <a:spcPct val="110000"/>
              </a:lnSpc>
              <a:buClr>
                <a:srgbClr val="026EBA"/>
              </a:buClr>
              <a:buSzPct val="100000"/>
            </a:pPr>
            <a:r>
              <a:rPr lang="en-GB" sz="1600" b="1" dirty="0">
                <a:solidFill>
                  <a:srgbClr val="026EBA"/>
                </a:solidFill>
                <a:latin typeface="Mark Pro" panose="020B0504020201010104" pitchFamily="34" charset="77"/>
              </a:rPr>
              <a:t>By 2025</a:t>
            </a:r>
          </a:p>
          <a:p>
            <a:pPr lvl="2">
              <a:lnSpc>
                <a:spcPct val="120000"/>
              </a:lnSpc>
              <a:spcBef>
                <a:spcPts val="0"/>
              </a:spcBef>
              <a:buClr>
                <a:srgbClr val="026EBA"/>
              </a:buClr>
              <a:buSzPct val="100000"/>
            </a:pPr>
            <a:r>
              <a:rPr lang="en-GB" sz="1600" b="0" i="0" u="none" strike="noStrike" cap="none" dirty="0">
                <a:solidFill>
                  <a:schemeClr val="dk1"/>
                </a:solidFill>
                <a:effectLst/>
                <a:latin typeface="Mark Pro" panose="020B0504020201010104" pitchFamily="34" charset="77"/>
                <a:sym typeface="Calibri"/>
              </a:rPr>
              <a:t>First stations in national networks are in operation</a:t>
            </a:r>
          </a:p>
          <a:p>
            <a:pPr lvl="2">
              <a:lnSpc>
                <a:spcPct val="120000"/>
              </a:lnSpc>
              <a:spcBef>
                <a:spcPts val="0"/>
              </a:spcBef>
              <a:buClr>
                <a:srgbClr val="026EBA"/>
              </a:buClr>
              <a:buSzPct val="100000"/>
            </a:pPr>
            <a:r>
              <a:rPr lang="en-GB" sz="1600" b="0" i="0" u="none" strike="noStrike" cap="none" dirty="0">
                <a:solidFill>
                  <a:schemeClr val="dk1"/>
                </a:solidFill>
                <a:effectLst/>
                <a:latin typeface="Mark Pro" panose="020B0504020201010104" pitchFamily="34" charset="77"/>
                <a:sym typeface="Calibri"/>
              </a:rPr>
              <a:t>Hydrogen stations along the main cross-border corridors, according to AFIR</a:t>
            </a:r>
          </a:p>
          <a:p>
            <a:pPr lvl="2">
              <a:lnSpc>
                <a:spcPct val="120000"/>
              </a:lnSpc>
              <a:spcBef>
                <a:spcPts val="0"/>
              </a:spcBef>
              <a:buClr>
                <a:srgbClr val="026EBA"/>
              </a:buClr>
              <a:buSzPct val="100000"/>
            </a:pPr>
            <a:r>
              <a:rPr lang="en-GB" sz="1600" b="0" i="0" u="none" strike="noStrike" cap="none" dirty="0">
                <a:solidFill>
                  <a:schemeClr val="dk1"/>
                </a:solidFill>
                <a:effectLst/>
                <a:latin typeface="Mark Pro" panose="020B0504020201010104" pitchFamily="34" charset="77"/>
                <a:sym typeface="Calibri"/>
              </a:rPr>
              <a:t>Hydrogen stations at main ports for international ferries</a:t>
            </a:r>
          </a:p>
          <a:p>
            <a:pPr lvl="1">
              <a:lnSpc>
                <a:spcPct val="110000"/>
              </a:lnSpc>
              <a:buClr>
                <a:srgbClr val="026EBA"/>
              </a:buClr>
              <a:buSzPct val="100000"/>
            </a:pPr>
            <a:r>
              <a:rPr lang="en-GB" sz="1600" b="1" dirty="0">
                <a:solidFill>
                  <a:srgbClr val="026EBA"/>
                </a:solidFill>
                <a:latin typeface="Mark Pro" panose="020B0504020201010104" pitchFamily="34" charset="77"/>
              </a:rPr>
              <a:t>By 2030</a:t>
            </a:r>
          </a:p>
          <a:p>
            <a:pPr lvl="2">
              <a:lnSpc>
                <a:spcPct val="120000"/>
              </a:lnSpc>
              <a:spcBef>
                <a:spcPts val="0"/>
              </a:spcBef>
              <a:buClr>
                <a:srgbClr val="026EBA"/>
              </a:buClr>
              <a:buSzPct val="100000"/>
            </a:pPr>
            <a:r>
              <a:rPr lang="en-GB" sz="1600" b="0" i="0" u="none" strike="noStrike" cap="none" dirty="0">
                <a:solidFill>
                  <a:schemeClr val="dk1"/>
                </a:solidFill>
                <a:effectLst/>
                <a:latin typeface="Mark Pro" panose="020B0504020201010104" pitchFamily="34" charset="77"/>
                <a:sym typeface="Calibri"/>
              </a:rPr>
              <a:t>National networks of hydrogen stations are further developed</a:t>
            </a:r>
          </a:p>
          <a:p>
            <a:pPr lvl="2">
              <a:lnSpc>
                <a:spcPct val="120000"/>
              </a:lnSpc>
              <a:spcBef>
                <a:spcPts val="0"/>
              </a:spcBef>
              <a:buClr>
                <a:srgbClr val="026EBA"/>
              </a:buClr>
              <a:buSzPct val="100000"/>
            </a:pPr>
            <a:r>
              <a:rPr lang="en-GB" sz="1600" dirty="0">
                <a:latin typeface="Mark Pro" panose="020B0504020201010104" pitchFamily="34" charset="77"/>
              </a:rPr>
              <a:t>Hydrogen stations securing cross-border transport are in operation</a:t>
            </a:r>
          </a:p>
          <a:p>
            <a:pPr lvl="2">
              <a:lnSpc>
                <a:spcPct val="120000"/>
              </a:lnSpc>
              <a:spcBef>
                <a:spcPts val="0"/>
              </a:spcBef>
              <a:buClr>
                <a:srgbClr val="026EBA"/>
              </a:buClr>
              <a:buSzPct val="100000"/>
            </a:pPr>
            <a:r>
              <a:rPr lang="en-GB" sz="1600" dirty="0">
                <a:latin typeface="Mark Pro" panose="020B0504020201010104" pitchFamily="34" charset="77"/>
              </a:rPr>
              <a:t>Hydrogen stations in all ports facilitating land and maritime transport on hydrogen</a:t>
            </a:r>
          </a:p>
        </p:txBody>
      </p:sp>
      <p:pic>
        <p:nvPicPr>
          <p:cNvPr id="7" name="Picture 6" descr="4,820 BEST Nordic Map IMAGES, STOCK PHOTOS &amp;amp; VECTORS | Adobe Stock">
            <a:extLst>
              <a:ext uri="{FF2B5EF4-FFF2-40B4-BE49-F238E27FC236}">
                <a16:creationId xmlns:a16="http://schemas.microsoft.com/office/drawing/2014/main" id="{EC65920D-6D55-EF45-9AD6-4582F879363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865189" y="3221874"/>
            <a:ext cx="713395" cy="71812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8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49AD1BAF-CCF2-FE44-B5F1-D854937963C2}"/>
              </a:ext>
            </a:extLst>
          </p:cNvPr>
          <p:cNvSpPr>
            <a:spLocks noGrp="1"/>
          </p:cNvSpPr>
          <p:nvPr>
            <p:ph type="body" idx="4294967295"/>
          </p:nvPr>
        </p:nvSpPr>
        <p:spPr>
          <a:xfrm>
            <a:off x="460473" y="2008740"/>
            <a:ext cx="3673289" cy="3256269"/>
          </a:xfrm>
        </p:spPr>
        <p:txBody>
          <a:bodyPr>
            <a:noAutofit/>
          </a:bodyPr>
          <a:lstStyle/>
          <a:p>
            <a:pPr marL="50800" indent="0">
              <a:lnSpc>
                <a:spcPct val="120000"/>
              </a:lnSpc>
              <a:buNone/>
            </a:pPr>
            <a:r>
              <a:rPr lang="en-GB" sz="1500" dirty="0">
                <a:latin typeface="Mark Pro" panose="020B0504020201010104" pitchFamily="34" charset="77"/>
              </a:rPr>
              <a:t>This map shows the proposed hydrogen stations for cross-border transport only.</a:t>
            </a:r>
          </a:p>
          <a:p>
            <a:pPr marL="50800" indent="0">
              <a:lnSpc>
                <a:spcPct val="120000"/>
              </a:lnSpc>
              <a:buNone/>
            </a:pPr>
            <a:r>
              <a:rPr lang="en-GB" sz="1500" dirty="0">
                <a:latin typeface="Mark Pro" panose="020B0504020201010104" pitchFamily="34" charset="77"/>
              </a:rPr>
              <a:t>Border crossing is supposed to require hydrogen stations within 100 km from the border. Stations may be located on both sides of the border.</a:t>
            </a:r>
          </a:p>
          <a:p>
            <a:pPr marL="50800" indent="0">
              <a:lnSpc>
                <a:spcPct val="120000"/>
              </a:lnSpc>
              <a:buNone/>
            </a:pPr>
            <a:r>
              <a:rPr lang="en-GB" sz="1500" dirty="0">
                <a:latin typeface="Mark Pro" panose="020B0504020201010104" pitchFamily="34" charset="77"/>
              </a:rPr>
              <a:t>Important ports for international goods and passenger transport are included, as they will play an important role for deployment of hydrogen in the Nordics. </a:t>
            </a:r>
          </a:p>
        </p:txBody>
      </p:sp>
      <p:sp>
        <p:nvSpPr>
          <p:cNvPr id="2" name="Tittel 1">
            <a:extLst>
              <a:ext uri="{FF2B5EF4-FFF2-40B4-BE49-F238E27FC236}">
                <a16:creationId xmlns:a16="http://schemas.microsoft.com/office/drawing/2014/main" id="{9C6D200C-C431-FA48-91BB-F58C9691E779}"/>
              </a:ext>
            </a:extLst>
          </p:cNvPr>
          <p:cNvSpPr>
            <a:spLocks noGrp="1"/>
          </p:cNvSpPr>
          <p:nvPr>
            <p:ph type="title"/>
          </p:nvPr>
        </p:nvSpPr>
        <p:spPr>
          <a:xfrm>
            <a:off x="498764" y="913670"/>
            <a:ext cx="3639423" cy="1270591"/>
          </a:xfrm>
        </p:spPr>
        <p:txBody>
          <a:bodyPr>
            <a:normAutofit/>
          </a:bodyPr>
          <a:lstStyle/>
          <a:p>
            <a:r>
              <a:rPr lang="en-GB" sz="2800" b="1" baseline="0" dirty="0">
                <a:solidFill>
                  <a:srgbClr val="026EBA"/>
                </a:solidFill>
                <a:latin typeface="Mark Pro" panose="020B0504020201010104" pitchFamily="34" charset="77"/>
              </a:rPr>
              <a:t>Proposed Cross-border </a:t>
            </a:r>
            <a:r>
              <a:rPr lang="en-GB" sz="2800" b="1" dirty="0">
                <a:solidFill>
                  <a:srgbClr val="026EBA"/>
                </a:solidFill>
                <a:latin typeface="Mark Pro" panose="020B0504020201010104" pitchFamily="34" charset="77"/>
              </a:rPr>
              <a:t>I</a:t>
            </a:r>
            <a:r>
              <a:rPr lang="en-GB" sz="2800" b="1" baseline="0" dirty="0">
                <a:solidFill>
                  <a:srgbClr val="026EBA"/>
                </a:solidFill>
                <a:latin typeface="Mark Pro" panose="020B0504020201010104" pitchFamily="34" charset="77"/>
              </a:rPr>
              <a:t>nfrastructure</a:t>
            </a:r>
            <a:endParaRPr lang="en-GB" sz="2800" b="1" dirty="0">
              <a:solidFill>
                <a:srgbClr val="026EBA"/>
              </a:solidFill>
              <a:latin typeface="Mark Pro" panose="020B0504020201010104" pitchFamily="34" charset="77"/>
            </a:endParaRPr>
          </a:p>
        </p:txBody>
      </p:sp>
      <p:grpSp>
        <p:nvGrpSpPr>
          <p:cNvPr id="5" name="Gruppe 4">
            <a:extLst>
              <a:ext uri="{FF2B5EF4-FFF2-40B4-BE49-F238E27FC236}">
                <a16:creationId xmlns:a16="http://schemas.microsoft.com/office/drawing/2014/main" id="{D0A3E948-4F75-7340-8652-1690B1A733B5}"/>
              </a:ext>
            </a:extLst>
          </p:cNvPr>
          <p:cNvGrpSpPr/>
          <p:nvPr/>
        </p:nvGrpSpPr>
        <p:grpSpPr>
          <a:xfrm>
            <a:off x="358334" y="5430424"/>
            <a:ext cx="2530038" cy="1132855"/>
            <a:chOff x="342006" y="4655713"/>
            <a:chExt cx="2530038" cy="1132855"/>
          </a:xfrm>
        </p:grpSpPr>
        <p:sp>
          <p:nvSpPr>
            <p:cNvPr id="15" name="Ellipse 14">
              <a:extLst>
                <a:ext uri="{FF2B5EF4-FFF2-40B4-BE49-F238E27FC236}">
                  <a16:creationId xmlns:a16="http://schemas.microsoft.com/office/drawing/2014/main" id="{E64E70BA-932C-5F4C-8B81-9A2465A99E63}"/>
                </a:ext>
              </a:extLst>
            </p:cNvPr>
            <p:cNvSpPr/>
            <p:nvPr/>
          </p:nvSpPr>
          <p:spPr>
            <a:xfrm>
              <a:off x="355905" y="5060856"/>
              <a:ext cx="147880" cy="147880"/>
            </a:xfrm>
            <a:prstGeom prst="ellipse">
              <a:avLst/>
            </a:prstGeom>
            <a:solidFill>
              <a:schemeClr val="accent6"/>
            </a:solidFill>
            <a:ln>
              <a:solidFill>
                <a:schemeClr val="accent6"/>
              </a:solidFill>
            </a:ln>
            <a:effectLst>
              <a:outerShdw blurRad="50800" dist="50800" dir="5400000" sx="71000" sy="71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Plassholder for tekst 3">
              <a:extLst>
                <a:ext uri="{FF2B5EF4-FFF2-40B4-BE49-F238E27FC236}">
                  <a16:creationId xmlns:a16="http://schemas.microsoft.com/office/drawing/2014/main" id="{DCA5C13A-A9C6-A94C-9C97-4FEF37B6465C}"/>
                </a:ext>
              </a:extLst>
            </p:cNvPr>
            <p:cNvSpPr txBox="1">
              <a:spLocks/>
            </p:cNvSpPr>
            <p:nvPr/>
          </p:nvSpPr>
          <p:spPr>
            <a:xfrm>
              <a:off x="454270" y="4655713"/>
              <a:ext cx="2417774" cy="1132855"/>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lang="en-GB" sz="1400" b="1" dirty="0">
                  <a:solidFill>
                    <a:srgbClr val="385988"/>
                  </a:solidFill>
                  <a:latin typeface="Mark Pro" panose="020B0504020201010104" pitchFamily="34" charset="77"/>
                </a:rPr>
                <a:t>Legend:</a:t>
              </a:r>
            </a:p>
            <a:p>
              <a:pPr marL="50800" indent="0">
                <a:buFont typeface="Arial"/>
                <a:buNone/>
              </a:pPr>
              <a:r>
                <a:rPr lang="en-GB" sz="1400" dirty="0">
                  <a:latin typeface="Mark Pro" panose="020B0504020201010104" pitchFamily="34" charset="77"/>
                </a:rPr>
                <a:t>Cross-border stations for road transport</a:t>
              </a:r>
            </a:p>
            <a:p>
              <a:pPr marL="50800" indent="0">
                <a:buFont typeface="Arial"/>
                <a:buNone/>
              </a:pPr>
              <a:r>
                <a:rPr lang="en-GB" sz="1400" dirty="0">
                  <a:latin typeface="Mark Pro" panose="020B0504020201010104" pitchFamily="34" charset="77"/>
                </a:rPr>
                <a:t>Ports for border-crossing (deployment time not specified)</a:t>
              </a:r>
            </a:p>
          </p:txBody>
        </p:sp>
        <p:sp>
          <p:nvSpPr>
            <p:cNvPr id="33" name="Ellipse 16">
              <a:extLst>
                <a:ext uri="{FF2B5EF4-FFF2-40B4-BE49-F238E27FC236}">
                  <a16:creationId xmlns:a16="http://schemas.microsoft.com/office/drawing/2014/main" id="{25EEEF8E-40FF-ED4F-86AB-E3E85B33C655}"/>
                </a:ext>
              </a:extLst>
            </p:cNvPr>
            <p:cNvSpPr/>
            <p:nvPr/>
          </p:nvSpPr>
          <p:spPr>
            <a:xfrm>
              <a:off x="342006" y="5434818"/>
              <a:ext cx="175677" cy="174758"/>
            </a:xfrm>
            <a:prstGeom prst="ellipse">
              <a:avLst/>
            </a:prstGeom>
            <a:solidFill>
              <a:srgbClr val="00B0F0"/>
            </a:solidFill>
            <a:ln>
              <a:noFill/>
            </a:ln>
            <a:effectLst>
              <a:outerShdw blurRad="50800" dist="50800" dir="5400000" sx="85000" sy="85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pic>
        <p:nvPicPr>
          <p:cNvPr id="45" name="Bildobjekt 4" descr="En bild som visar karta&#10;&#10;Automatiskt genererad beskrivning">
            <a:extLst>
              <a:ext uri="{FF2B5EF4-FFF2-40B4-BE49-F238E27FC236}">
                <a16:creationId xmlns:a16="http://schemas.microsoft.com/office/drawing/2014/main" id="{19158B3F-EAD9-4305-ACF3-0D50F90B0D3D}"/>
              </a:ext>
            </a:extLst>
          </p:cNvPr>
          <p:cNvPicPr>
            <a:picLocks noChangeAspect="1"/>
          </p:cNvPicPr>
          <p:nvPr/>
        </p:nvPicPr>
        <p:blipFill rotWithShape="1">
          <a:blip r:embed="rId3">
            <a:extLst>
              <a:ext uri="{28A0092B-C50C-407E-A947-70E740481C1C}">
                <a14:useLocalDpi xmlns:a14="http://schemas.microsoft.com/office/drawing/2010/main" val="0"/>
              </a:ext>
            </a:extLst>
          </a:blip>
          <a:srcRect r="17904" b="5165"/>
          <a:stretch/>
        </p:blipFill>
        <p:spPr bwMode="auto">
          <a:xfrm>
            <a:off x="4199048" y="12791"/>
            <a:ext cx="7996582" cy="6835049"/>
          </a:xfrm>
          <a:prstGeom prst="rect">
            <a:avLst/>
          </a:prstGeom>
          <a:solidFill>
            <a:srgbClr val="00B0F0"/>
          </a:solidFill>
          <a:ln>
            <a:solidFill>
              <a:srgbClr val="00B0F0"/>
            </a:solidFill>
          </a:ln>
        </p:spPr>
      </p:pic>
      <p:pic>
        <p:nvPicPr>
          <p:cNvPr id="46" name="Bilde 45">
            <a:extLst>
              <a:ext uri="{FF2B5EF4-FFF2-40B4-BE49-F238E27FC236}">
                <a16:creationId xmlns:a16="http://schemas.microsoft.com/office/drawing/2014/main" id="{3AE64697-F4BC-40A6-86CF-BB1C6274732C}"/>
              </a:ext>
            </a:extLst>
          </p:cNvPr>
          <p:cNvPicPr>
            <a:picLocks noChangeAspect="1"/>
          </p:cNvPicPr>
          <p:nvPr/>
        </p:nvPicPr>
        <p:blipFill>
          <a:blip r:embed="rId4"/>
          <a:stretch>
            <a:fillRect/>
          </a:stretch>
        </p:blipFill>
        <p:spPr>
          <a:xfrm>
            <a:off x="4629805" y="714093"/>
            <a:ext cx="2136755" cy="1474662"/>
          </a:xfrm>
          <a:prstGeom prst="rect">
            <a:avLst/>
          </a:prstGeom>
          <a:ln>
            <a:noFill/>
          </a:ln>
        </p:spPr>
      </p:pic>
      <p:sp>
        <p:nvSpPr>
          <p:cNvPr id="47" name="Ellipse 46">
            <a:extLst>
              <a:ext uri="{FF2B5EF4-FFF2-40B4-BE49-F238E27FC236}">
                <a16:creationId xmlns:a16="http://schemas.microsoft.com/office/drawing/2014/main" id="{A880BD07-F199-4BA3-A357-0E1FCF7FE960}"/>
              </a:ext>
            </a:extLst>
          </p:cNvPr>
          <p:cNvSpPr/>
          <p:nvPr/>
        </p:nvSpPr>
        <p:spPr>
          <a:xfrm>
            <a:off x="8082712" y="3319678"/>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Ellipse 51">
            <a:extLst>
              <a:ext uri="{FF2B5EF4-FFF2-40B4-BE49-F238E27FC236}">
                <a16:creationId xmlns:a16="http://schemas.microsoft.com/office/drawing/2014/main" id="{65536BC8-DA71-48D8-9282-D97EF10E9C45}"/>
              </a:ext>
            </a:extLst>
          </p:cNvPr>
          <p:cNvSpPr/>
          <p:nvPr/>
        </p:nvSpPr>
        <p:spPr>
          <a:xfrm>
            <a:off x="8037611" y="4678596"/>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Ellipse 57">
            <a:extLst>
              <a:ext uri="{FF2B5EF4-FFF2-40B4-BE49-F238E27FC236}">
                <a16:creationId xmlns:a16="http://schemas.microsoft.com/office/drawing/2014/main" id="{EA8C865A-92B4-4178-84EC-A53CEFDE9084}"/>
              </a:ext>
            </a:extLst>
          </p:cNvPr>
          <p:cNvSpPr/>
          <p:nvPr/>
        </p:nvSpPr>
        <p:spPr>
          <a:xfrm>
            <a:off x="7937847" y="4861110"/>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Ellipse 58">
            <a:extLst>
              <a:ext uri="{FF2B5EF4-FFF2-40B4-BE49-F238E27FC236}">
                <a16:creationId xmlns:a16="http://schemas.microsoft.com/office/drawing/2014/main" id="{EC820D81-013C-4B43-9150-59A5376811CC}"/>
              </a:ext>
            </a:extLst>
          </p:cNvPr>
          <p:cNvSpPr/>
          <p:nvPr/>
        </p:nvSpPr>
        <p:spPr>
          <a:xfrm>
            <a:off x="9347171" y="1270128"/>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Ellipse 59">
            <a:extLst>
              <a:ext uri="{FF2B5EF4-FFF2-40B4-BE49-F238E27FC236}">
                <a16:creationId xmlns:a16="http://schemas.microsoft.com/office/drawing/2014/main" id="{E0C094DD-7890-478F-B2A9-74C2BCEA4614}"/>
              </a:ext>
            </a:extLst>
          </p:cNvPr>
          <p:cNvSpPr/>
          <p:nvPr/>
        </p:nvSpPr>
        <p:spPr>
          <a:xfrm>
            <a:off x="10653323" y="391810"/>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Ellipse 60">
            <a:extLst>
              <a:ext uri="{FF2B5EF4-FFF2-40B4-BE49-F238E27FC236}">
                <a16:creationId xmlns:a16="http://schemas.microsoft.com/office/drawing/2014/main" id="{CBBDE5FF-21C7-4F57-AAA0-FB4B4A3739D5}"/>
              </a:ext>
            </a:extLst>
          </p:cNvPr>
          <p:cNvSpPr/>
          <p:nvPr/>
        </p:nvSpPr>
        <p:spPr>
          <a:xfrm>
            <a:off x="8154989" y="4162037"/>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Ellipse 61">
            <a:extLst>
              <a:ext uri="{FF2B5EF4-FFF2-40B4-BE49-F238E27FC236}">
                <a16:creationId xmlns:a16="http://schemas.microsoft.com/office/drawing/2014/main" id="{05206A72-6F94-4FEA-BEF6-690A284A7A8C}"/>
              </a:ext>
            </a:extLst>
          </p:cNvPr>
          <p:cNvSpPr/>
          <p:nvPr/>
        </p:nvSpPr>
        <p:spPr>
          <a:xfrm>
            <a:off x="8438872" y="2130132"/>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Ellipse 16">
            <a:extLst>
              <a:ext uri="{FF2B5EF4-FFF2-40B4-BE49-F238E27FC236}">
                <a16:creationId xmlns:a16="http://schemas.microsoft.com/office/drawing/2014/main" id="{A30FB08E-4D02-449B-B438-E5DFD0CCD8DD}"/>
              </a:ext>
            </a:extLst>
          </p:cNvPr>
          <p:cNvSpPr/>
          <p:nvPr/>
        </p:nvSpPr>
        <p:spPr>
          <a:xfrm>
            <a:off x="10124272" y="2258850"/>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Ellipse 16">
            <a:extLst>
              <a:ext uri="{FF2B5EF4-FFF2-40B4-BE49-F238E27FC236}">
                <a16:creationId xmlns:a16="http://schemas.microsoft.com/office/drawing/2014/main" id="{38B481A3-9C69-4F79-9876-4E20A8D091F8}"/>
              </a:ext>
            </a:extLst>
          </p:cNvPr>
          <p:cNvSpPr/>
          <p:nvPr/>
        </p:nvSpPr>
        <p:spPr>
          <a:xfrm>
            <a:off x="9832602" y="4413142"/>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Ellipse 14">
            <a:extLst>
              <a:ext uri="{FF2B5EF4-FFF2-40B4-BE49-F238E27FC236}">
                <a16:creationId xmlns:a16="http://schemas.microsoft.com/office/drawing/2014/main" id="{A9145E9E-47A6-413A-BD57-B2830438DB5C}"/>
              </a:ext>
            </a:extLst>
          </p:cNvPr>
          <p:cNvSpPr/>
          <p:nvPr/>
        </p:nvSpPr>
        <p:spPr>
          <a:xfrm>
            <a:off x="10366800" y="4429968"/>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Ellipse 16">
            <a:extLst>
              <a:ext uri="{FF2B5EF4-FFF2-40B4-BE49-F238E27FC236}">
                <a16:creationId xmlns:a16="http://schemas.microsoft.com/office/drawing/2014/main" id="{BE696DB0-3A80-495C-87CF-29B0EAD65D36}"/>
              </a:ext>
            </a:extLst>
          </p:cNvPr>
          <p:cNvSpPr/>
          <p:nvPr/>
        </p:nvSpPr>
        <p:spPr>
          <a:xfrm>
            <a:off x="9897916" y="3223533"/>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Ellipse 16">
            <a:extLst>
              <a:ext uri="{FF2B5EF4-FFF2-40B4-BE49-F238E27FC236}">
                <a16:creationId xmlns:a16="http://schemas.microsoft.com/office/drawing/2014/main" id="{E8EB3580-BD86-4871-87FE-F433B6C43194}"/>
              </a:ext>
            </a:extLst>
          </p:cNvPr>
          <p:cNvSpPr/>
          <p:nvPr/>
        </p:nvSpPr>
        <p:spPr>
          <a:xfrm>
            <a:off x="10703858" y="4324110"/>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Ellipse 67">
            <a:extLst>
              <a:ext uri="{FF2B5EF4-FFF2-40B4-BE49-F238E27FC236}">
                <a16:creationId xmlns:a16="http://schemas.microsoft.com/office/drawing/2014/main" id="{CC03E275-C284-4235-97D1-1B69724436EA}"/>
              </a:ext>
            </a:extLst>
          </p:cNvPr>
          <p:cNvSpPr/>
          <p:nvPr/>
        </p:nvSpPr>
        <p:spPr>
          <a:xfrm>
            <a:off x="7640529" y="4914925"/>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Ellipse 68">
            <a:extLst>
              <a:ext uri="{FF2B5EF4-FFF2-40B4-BE49-F238E27FC236}">
                <a16:creationId xmlns:a16="http://schemas.microsoft.com/office/drawing/2014/main" id="{1E7075F1-AEFD-4A0A-892C-4DB91E87C46C}"/>
              </a:ext>
            </a:extLst>
          </p:cNvPr>
          <p:cNvSpPr/>
          <p:nvPr/>
        </p:nvSpPr>
        <p:spPr>
          <a:xfrm>
            <a:off x="7393641" y="5134381"/>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Ellipse 69">
            <a:extLst>
              <a:ext uri="{FF2B5EF4-FFF2-40B4-BE49-F238E27FC236}">
                <a16:creationId xmlns:a16="http://schemas.microsoft.com/office/drawing/2014/main" id="{F02EB9D9-8AE7-4AFF-A214-9C383FB1B260}"/>
              </a:ext>
            </a:extLst>
          </p:cNvPr>
          <p:cNvSpPr/>
          <p:nvPr/>
        </p:nvSpPr>
        <p:spPr>
          <a:xfrm>
            <a:off x="7027881" y="4905781"/>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Ellipse 70">
            <a:extLst>
              <a:ext uri="{FF2B5EF4-FFF2-40B4-BE49-F238E27FC236}">
                <a16:creationId xmlns:a16="http://schemas.microsoft.com/office/drawing/2014/main" id="{CC71474D-2E6A-4E7A-BCAD-9828CFC9F30A}"/>
              </a:ext>
            </a:extLst>
          </p:cNvPr>
          <p:cNvSpPr/>
          <p:nvPr/>
        </p:nvSpPr>
        <p:spPr>
          <a:xfrm>
            <a:off x="6963792" y="4402870"/>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Ellipse 71">
            <a:extLst>
              <a:ext uri="{FF2B5EF4-FFF2-40B4-BE49-F238E27FC236}">
                <a16:creationId xmlns:a16="http://schemas.microsoft.com/office/drawing/2014/main" id="{D47A51F4-4E90-41D4-938E-20D541416176}"/>
              </a:ext>
            </a:extLst>
          </p:cNvPr>
          <p:cNvSpPr/>
          <p:nvPr/>
        </p:nvSpPr>
        <p:spPr>
          <a:xfrm>
            <a:off x="7841697" y="4604029"/>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Ellipse 14">
            <a:extLst>
              <a:ext uri="{FF2B5EF4-FFF2-40B4-BE49-F238E27FC236}">
                <a16:creationId xmlns:a16="http://schemas.microsoft.com/office/drawing/2014/main" id="{B83477FB-4C80-4241-9B5E-2457CC2127C9}"/>
              </a:ext>
            </a:extLst>
          </p:cNvPr>
          <p:cNvSpPr/>
          <p:nvPr/>
        </p:nvSpPr>
        <p:spPr>
          <a:xfrm>
            <a:off x="8272839" y="5918935"/>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Bildobjekt 6">
            <a:extLst>
              <a:ext uri="{FF2B5EF4-FFF2-40B4-BE49-F238E27FC236}">
                <a16:creationId xmlns:a16="http://schemas.microsoft.com/office/drawing/2014/main" id="{57C99AF1-8B3F-4A5F-9086-DD9900630BA1}"/>
              </a:ext>
            </a:extLst>
          </p:cNvPr>
          <p:cNvPicPr>
            <a:picLocks noChangeAspect="1"/>
          </p:cNvPicPr>
          <p:nvPr/>
        </p:nvPicPr>
        <p:blipFill>
          <a:blip r:embed="rId5"/>
          <a:stretch>
            <a:fillRect/>
          </a:stretch>
        </p:blipFill>
        <p:spPr>
          <a:xfrm>
            <a:off x="9963230" y="2297473"/>
            <a:ext cx="130628" cy="130628"/>
          </a:xfrm>
          <a:prstGeom prst="rect">
            <a:avLst/>
          </a:prstGeom>
        </p:spPr>
      </p:pic>
      <p:pic>
        <p:nvPicPr>
          <p:cNvPr id="75" name="Bildobjekt 9">
            <a:extLst>
              <a:ext uri="{FF2B5EF4-FFF2-40B4-BE49-F238E27FC236}">
                <a16:creationId xmlns:a16="http://schemas.microsoft.com/office/drawing/2014/main" id="{43CA8F92-031E-4D31-B127-522071AC71AA}"/>
              </a:ext>
            </a:extLst>
          </p:cNvPr>
          <p:cNvPicPr>
            <a:picLocks noChangeAspect="1"/>
          </p:cNvPicPr>
          <p:nvPr/>
        </p:nvPicPr>
        <p:blipFill>
          <a:blip r:embed="rId5"/>
          <a:stretch>
            <a:fillRect/>
          </a:stretch>
        </p:blipFill>
        <p:spPr>
          <a:xfrm>
            <a:off x="7962344" y="5040099"/>
            <a:ext cx="130628" cy="130628"/>
          </a:xfrm>
          <a:prstGeom prst="rect">
            <a:avLst/>
          </a:prstGeom>
        </p:spPr>
      </p:pic>
      <p:sp>
        <p:nvSpPr>
          <p:cNvPr id="76" name="Ellipse 16">
            <a:extLst>
              <a:ext uri="{FF2B5EF4-FFF2-40B4-BE49-F238E27FC236}">
                <a16:creationId xmlns:a16="http://schemas.microsoft.com/office/drawing/2014/main" id="{3424C2B1-0122-40E9-BA86-4E30B96E7CDE}"/>
              </a:ext>
            </a:extLst>
          </p:cNvPr>
          <p:cNvSpPr/>
          <p:nvPr/>
        </p:nvSpPr>
        <p:spPr>
          <a:xfrm>
            <a:off x="10522695" y="4400064"/>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24">
            <a:extLst>
              <a:ext uri="{FF2B5EF4-FFF2-40B4-BE49-F238E27FC236}">
                <a16:creationId xmlns:a16="http://schemas.microsoft.com/office/drawing/2014/main" id="{FDFC8A80-AA4A-4ADB-A289-4903EC294616}"/>
              </a:ext>
            </a:extLst>
          </p:cNvPr>
          <p:cNvSpPr/>
          <p:nvPr/>
        </p:nvSpPr>
        <p:spPr>
          <a:xfrm flipH="1">
            <a:off x="6423754" y="1386109"/>
            <a:ext cx="130629" cy="130629"/>
          </a:xfrm>
          <a:prstGeom prst="ellipse">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p>
            <a:endParaRPr lang="nb-NO"/>
          </a:p>
        </p:txBody>
      </p:sp>
      <p:sp>
        <p:nvSpPr>
          <p:cNvPr id="78" name="Oval 24">
            <a:extLst>
              <a:ext uri="{FF2B5EF4-FFF2-40B4-BE49-F238E27FC236}">
                <a16:creationId xmlns:a16="http://schemas.microsoft.com/office/drawing/2014/main" id="{615412E3-1782-449F-AC9E-3DB7B5E8306A}"/>
              </a:ext>
            </a:extLst>
          </p:cNvPr>
          <p:cNvSpPr/>
          <p:nvPr/>
        </p:nvSpPr>
        <p:spPr>
          <a:xfrm flipH="1">
            <a:off x="4944089" y="1012037"/>
            <a:ext cx="130629" cy="130629"/>
          </a:xfrm>
          <a:prstGeom prst="ellipse">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p>
            <a:endParaRPr lang="nb-NO"/>
          </a:p>
        </p:txBody>
      </p:sp>
      <p:sp>
        <p:nvSpPr>
          <p:cNvPr id="79" name="Oval 24">
            <a:extLst>
              <a:ext uri="{FF2B5EF4-FFF2-40B4-BE49-F238E27FC236}">
                <a16:creationId xmlns:a16="http://schemas.microsoft.com/office/drawing/2014/main" id="{EDF3674B-5148-4FF4-85DF-00324A5F9C24}"/>
              </a:ext>
            </a:extLst>
          </p:cNvPr>
          <p:cNvSpPr/>
          <p:nvPr/>
        </p:nvSpPr>
        <p:spPr>
          <a:xfrm flipH="1">
            <a:off x="5717173" y="1078539"/>
            <a:ext cx="130629" cy="130629"/>
          </a:xfrm>
          <a:prstGeom prst="ellipse">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p>
            <a:endParaRPr lang="nb-NO"/>
          </a:p>
        </p:txBody>
      </p:sp>
      <p:sp>
        <p:nvSpPr>
          <p:cNvPr id="80" name="Ellipse 79">
            <a:extLst>
              <a:ext uri="{FF2B5EF4-FFF2-40B4-BE49-F238E27FC236}">
                <a16:creationId xmlns:a16="http://schemas.microsoft.com/office/drawing/2014/main" id="{A4C64D1B-F03D-4017-8789-2830A6A3007A}"/>
              </a:ext>
            </a:extLst>
          </p:cNvPr>
          <p:cNvSpPr/>
          <p:nvPr/>
        </p:nvSpPr>
        <p:spPr>
          <a:xfrm>
            <a:off x="7768866" y="5348061"/>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Ellipse 16">
            <a:extLst>
              <a:ext uri="{FF2B5EF4-FFF2-40B4-BE49-F238E27FC236}">
                <a16:creationId xmlns:a16="http://schemas.microsoft.com/office/drawing/2014/main" id="{855001FE-CAFB-4E88-BB5D-0A8C02AC43A0}"/>
              </a:ext>
            </a:extLst>
          </p:cNvPr>
          <p:cNvSpPr/>
          <p:nvPr/>
        </p:nvSpPr>
        <p:spPr>
          <a:xfrm>
            <a:off x="9504884" y="3135301"/>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Ellipse 81">
            <a:extLst>
              <a:ext uri="{FF2B5EF4-FFF2-40B4-BE49-F238E27FC236}">
                <a16:creationId xmlns:a16="http://schemas.microsoft.com/office/drawing/2014/main" id="{1747A26D-C99C-4AFC-90F5-E4AA541BBAD9}"/>
              </a:ext>
            </a:extLst>
          </p:cNvPr>
          <p:cNvSpPr/>
          <p:nvPr/>
        </p:nvSpPr>
        <p:spPr>
          <a:xfrm>
            <a:off x="5074718" y="1744771"/>
            <a:ext cx="117850" cy="1178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Ellipse 82">
            <a:extLst>
              <a:ext uri="{FF2B5EF4-FFF2-40B4-BE49-F238E27FC236}">
                <a16:creationId xmlns:a16="http://schemas.microsoft.com/office/drawing/2014/main" id="{3FF74A09-40D5-4155-A423-368AC9386F30}"/>
              </a:ext>
            </a:extLst>
          </p:cNvPr>
          <p:cNvSpPr/>
          <p:nvPr/>
        </p:nvSpPr>
        <p:spPr>
          <a:xfrm>
            <a:off x="5192568" y="1840500"/>
            <a:ext cx="117850" cy="1178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Ellipse 83">
            <a:extLst>
              <a:ext uri="{FF2B5EF4-FFF2-40B4-BE49-F238E27FC236}">
                <a16:creationId xmlns:a16="http://schemas.microsoft.com/office/drawing/2014/main" id="{23B31F3F-64E6-4E7C-A153-E236BB4141EB}"/>
              </a:ext>
            </a:extLst>
          </p:cNvPr>
          <p:cNvSpPr/>
          <p:nvPr/>
        </p:nvSpPr>
        <p:spPr>
          <a:xfrm>
            <a:off x="8026041" y="5205186"/>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Ellipse 84">
            <a:extLst>
              <a:ext uri="{FF2B5EF4-FFF2-40B4-BE49-F238E27FC236}">
                <a16:creationId xmlns:a16="http://schemas.microsoft.com/office/drawing/2014/main" id="{7553EEF7-0DAA-4AD2-ABDE-99B0288DCE2B}"/>
              </a:ext>
            </a:extLst>
          </p:cNvPr>
          <p:cNvSpPr/>
          <p:nvPr/>
        </p:nvSpPr>
        <p:spPr>
          <a:xfrm>
            <a:off x="9064266" y="4871811"/>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Ellipse 85">
            <a:extLst>
              <a:ext uri="{FF2B5EF4-FFF2-40B4-BE49-F238E27FC236}">
                <a16:creationId xmlns:a16="http://schemas.microsoft.com/office/drawing/2014/main" id="{45C54F64-DFCA-4F6F-AE43-415FDC7A9E14}"/>
              </a:ext>
            </a:extLst>
          </p:cNvPr>
          <p:cNvSpPr/>
          <p:nvPr/>
        </p:nvSpPr>
        <p:spPr>
          <a:xfrm>
            <a:off x="8988066" y="4128861"/>
            <a:ext cx="130628" cy="1306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Ellipse 16">
            <a:extLst>
              <a:ext uri="{FF2B5EF4-FFF2-40B4-BE49-F238E27FC236}">
                <a16:creationId xmlns:a16="http://schemas.microsoft.com/office/drawing/2014/main" id="{549D3FD2-92E6-4EDE-BA42-C5079969A317}"/>
              </a:ext>
            </a:extLst>
          </p:cNvPr>
          <p:cNvSpPr/>
          <p:nvPr/>
        </p:nvSpPr>
        <p:spPr>
          <a:xfrm>
            <a:off x="9704909" y="2697151"/>
            <a:ext cx="130628" cy="1306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Plassholder for tekst 3">
            <a:extLst>
              <a:ext uri="{FF2B5EF4-FFF2-40B4-BE49-F238E27FC236}">
                <a16:creationId xmlns:a16="http://schemas.microsoft.com/office/drawing/2014/main" id="{EB73B603-BFC0-42B2-956C-3A05D2A68A0E}"/>
              </a:ext>
            </a:extLst>
          </p:cNvPr>
          <p:cNvSpPr txBox="1">
            <a:spLocks/>
          </p:cNvSpPr>
          <p:nvPr/>
        </p:nvSpPr>
        <p:spPr>
          <a:xfrm>
            <a:off x="4465175" y="6491233"/>
            <a:ext cx="7464327" cy="358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nSpc>
                <a:spcPct val="120000"/>
              </a:lnSpc>
              <a:buFont typeface="Arial" panose="020B0604020202020204" pitchFamily="34" charset="0"/>
              <a:buNone/>
            </a:pPr>
            <a:r>
              <a:rPr lang="en-GB" sz="1500" dirty="0">
                <a:latin typeface="Mark Pro" panose="020B0504020201010104" pitchFamily="34" charset="77"/>
              </a:rPr>
              <a:t>© OpenStreetMap (and) contributors, CC-BY-SA, © European Commission – DG MOVE – 2018</a:t>
            </a:r>
          </a:p>
        </p:txBody>
      </p:sp>
      <p:sp>
        <p:nvSpPr>
          <p:cNvPr id="44" name="Ellipse 14">
            <a:extLst>
              <a:ext uri="{FF2B5EF4-FFF2-40B4-BE49-F238E27FC236}">
                <a16:creationId xmlns:a16="http://schemas.microsoft.com/office/drawing/2014/main" id="{1F8C41F1-3024-9E47-9F11-2C9F26E8C1BC}"/>
              </a:ext>
            </a:extLst>
          </p:cNvPr>
          <p:cNvSpPr/>
          <p:nvPr/>
        </p:nvSpPr>
        <p:spPr>
          <a:xfrm>
            <a:off x="8272839" y="6048408"/>
            <a:ext cx="117850" cy="1178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66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0340DB-DE5F-534A-ADE3-4A7B3BFB6879}"/>
              </a:ext>
            </a:extLst>
          </p:cNvPr>
          <p:cNvSpPr>
            <a:spLocks noGrp="1"/>
          </p:cNvSpPr>
          <p:nvPr>
            <p:ph type="title"/>
          </p:nvPr>
        </p:nvSpPr>
        <p:spPr>
          <a:xfrm>
            <a:off x="562978" y="1128412"/>
            <a:ext cx="10515600" cy="822403"/>
          </a:xfrm>
        </p:spPr>
        <p:txBody>
          <a:bodyPr>
            <a:noAutofit/>
          </a:bodyPr>
          <a:lstStyle/>
          <a:p>
            <a:r>
              <a:rPr lang="en-GB" sz="2800" b="1" dirty="0">
                <a:solidFill>
                  <a:srgbClr val="026EBA"/>
                </a:solidFill>
                <a:latin typeface="Mark Pro" panose="020B0504020201010104" pitchFamily="34" charset="77"/>
              </a:rPr>
              <a:t>Next Wave Recommendation </a:t>
            </a:r>
            <a:br>
              <a:rPr lang="en-GB" sz="2800" b="1" dirty="0">
                <a:solidFill>
                  <a:srgbClr val="026EBA"/>
                </a:solidFill>
                <a:latin typeface="Mark Pro" panose="020B0504020201010104" pitchFamily="34" charset="77"/>
              </a:rPr>
            </a:br>
            <a:r>
              <a:rPr lang="en-GB" sz="2800" b="1" i="1" dirty="0">
                <a:solidFill>
                  <a:srgbClr val="026EBA"/>
                </a:solidFill>
                <a:latin typeface="Mark Pro" panose="020B0504020201010104" pitchFamily="34" charset="77"/>
              </a:rPr>
              <a:t>- for development of a Nordic Hydrogen Vision</a:t>
            </a:r>
          </a:p>
        </p:txBody>
      </p:sp>
      <p:sp>
        <p:nvSpPr>
          <p:cNvPr id="3" name="Plassholder for innhold 2">
            <a:extLst>
              <a:ext uri="{FF2B5EF4-FFF2-40B4-BE49-F238E27FC236}">
                <a16:creationId xmlns:a16="http://schemas.microsoft.com/office/drawing/2014/main" id="{8E4B7567-8AD4-4640-A214-8D9A4E1DFE94}"/>
              </a:ext>
            </a:extLst>
          </p:cNvPr>
          <p:cNvSpPr>
            <a:spLocks noGrp="1"/>
          </p:cNvSpPr>
          <p:nvPr>
            <p:ph idx="1"/>
          </p:nvPr>
        </p:nvSpPr>
        <p:spPr>
          <a:xfrm>
            <a:off x="580463" y="2187516"/>
            <a:ext cx="10971457" cy="4081204"/>
          </a:xfrm>
        </p:spPr>
        <p:txBody>
          <a:bodyPr>
            <a:normAutofit/>
          </a:bodyPr>
          <a:lstStyle/>
          <a:p>
            <a:pPr>
              <a:buClr>
                <a:srgbClr val="385988"/>
              </a:buClr>
            </a:pPr>
            <a:r>
              <a:rPr lang="en-GB" b="1" dirty="0">
                <a:solidFill>
                  <a:srgbClr val="026EBA"/>
                </a:solidFill>
                <a:latin typeface="Mark Pro" panose="020B0504020201010104" pitchFamily="34" charset="77"/>
              </a:rPr>
              <a:t>Next Wave partners propose</a:t>
            </a:r>
          </a:p>
          <a:p>
            <a:pPr marL="565150" indent="-514350">
              <a:lnSpc>
                <a:spcPct val="100000"/>
              </a:lnSpc>
              <a:spcBef>
                <a:spcPts val="1800"/>
              </a:spcBef>
              <a:buClr>
                <a:srgbClr val="026EBA"/>
              </a:buClr>
              <a:buSzPct val="100000"/>
              <a:buFont typeface="Arial" panose="020B0604020202020204" pitchFamily="34" charset="0"/>
              <a:buChar char="•"/>
            </a:pPr>
            <a:r>
              <a:rPr lang="en-GB" sz="2000" b="1" dirty="0">
                <a:solidFill>
                  <a:srgbClr val="026EBA"/>
                </a:solidFill>
                <a:latin typeface="Mark Pro" panose="020B0504020201010104" pitchFamily="34" charset="77"/>
              </a:rPr>
              <a:t>Nordic Conferences</a:t>
            </a:r>
            <a:r>
              <a:rPr lang="en-GB" sz="2000" b="1" baseline="0" dirty="0">
                <a:solidFill>
                  <a:srgbClr val="026EBA"/>
                </a:solidFill>
                <a:latin typeface="Mark Pro" panose="020B0504020201010104" pitchFamily="34" charset="77"/>
              </a:rPr>
              <a:t> </a:t>
            </a:r>
            <a:r>
              <a:rPr lang="en-GB" sz="2000" baseline="0" dirty="0">
                <a:latin typeface="Mark Pro" panose="020B0504020201010104" pitchFamily="34" charset="77"/>
              </a:rPr>
              <a:t>presenting</a:t>
            </a:r>
            <a:r>
              <a:rPr lang="en-GB" sz="2000" dirty="0">
                <a:latin typeface="Mark Pro" panose="020B0504020201010104" pitchFamily="34" charset="77"/>
              </a:rPr>
              <a:t> </a:t>
            </a:r>
            <a:r>
              <a:rPr lang="en-GB" sz="2000" baseline="0" dirty="0">
                <a:latin typeface="Mark Pro" panose="020B0504020201010104" pitchFamily="34" charset="77"/>
              </a:rPr>
              <a:t>national policies and discussing</a:t>
            </a:r>
            <a:r>
              <a:rPr lang="en-GB" sz="2000" dirty="0">
                <a:latin typeface="Mark Pro" panose="020B0504020201010104" pitchFamily="34" charset="77"/>
              </a:rPr>
              <a:t> </a:t>
            </a:r>
            <a:r>
              <a:rPr lang="en-GB" sz="2000" baseline="0" dirty="0">
                <a:latin typeface="Mark Pro" panose="020B0504020201010104" pitchFamily="34" charset="77"/>
              </a:rPr>
              <a:t>how</a:t>
            </a:r>
            <a:r>
              <a:rPr lang="en-GB" sz="2000" dirty="0">
                <a:latin typeface="Mark Pro" panose="020B0504020201010104" pitchFamily="34" charset="77"/>
              </a:rPr>
              <a:t> to cooperate to stimulate decarbonisation of heavy-duty transport in the Nordics</a:t>
            </a:r>
          </a:p>
          <a:p>
            <a:pPr marL="1428750" lvl="1" indent="-514350">
              <a:lnSpc>
                <a:spcPct val="100000"/>
              </a:lnSpc>
              <a:buClr>
                <a:srgbClr val="026EBA"/>
              </a:buClr>
              <a:buSzPct val="100000"/>
            </a:pPr>
            <a:r>
              <a:rPr lang="en-GB" sz="1800" b="1" dirty="0">
                <a:solidFill>
                  <a:srgbClr val="385988"/>
                </a:solidFill>
                <a:latin typeface="Mark Pro" panose="020B0504020201010104" pitchFamily="34" charset="77"/>
              </a:rPr>
              <a:t>Part of the Nordic Hydrogen Conference and national conferences</a:t>
            </a:r>
          </a:p>
          <a:p>
            <a:pPr marL="565150" indent="-514350">
              <a:lnSpc>
                <a:spcPct val="100000"/>
              </a:lnSpc>
              <a:spcBef>
                <a:spcPts val="1800"/>
              </a:spcBef>
              <a:buClr>
                <a:srgbClr val="026EBA"/>
              </a:buClr>
              <a:buSzPct val="100000"/>
              <a:buFont typeface="Arial" panose="020B0604020202020204" pitchFamily="34" charset="0"/>
              <a:buChar char="•"/>
            </a:pPr>
            <a:r>
              <a:rPr lang="en-GB" sz="2000" b="1" dirty="0">
                <a:solidFill>
                  <a:srgbClr val="026EBA"/>
                </a:solidFill>
                <a:latin typeface="Mark Pro" panose="020B0504020201010104" pitchFamily="34" charset="77"/>
              </a:rPr>
              <a:t>Assessment</a:t>
            </a:r>
            <a:r>
              <a:rPr lang="en-GB" sz="2000" dirty="0">
                <a:latin typeface="Mark Pro" panose="020B0504020201010104" pitchFamily="34" charset="77"/>
              </a:rPr>
              <a:t> – What is needed to stimulate decarbonisation of heavy-duty transport in the Nordics</a:t>
            </a:r>
          </a:p>
          <a:p>
            <a:pPr marL="1428750" lvl="1" indent="-514350">
              <a:lnSpc>
                <a:spcPct val="100000"/>
              </a:lnSpc>
              <a:buClr>
                <a:srgbClr val="026EBA"/>
              </a:buClr>
              <a:buSzPct val="100000"/>
              <a:buFont typeface="Arial" panose="020B0604020202020204" pitchFamily="34" charset="0"/>
              <a:buChar char="•"/>
            </a:pPr>
            <a:r>
              <a:rPr lang="en-GB" sz="1800" b="1" dirty="0">
                <a:solidFill>
                  <a:srgbClr val="385988"/>
                </a:solidFill>
                <a:latin typeface="Mark Pro" panose="020B0504020201010104" pitchFamily="34" charset="77"/>
              </a:rPr>
              <a:t>Developed by the Next Wave partners, Autumn 2022</a:t>
            </a:r>
          </a:p>
          <a:p>
            <a:pPr marL="565150" indent="-514350">
              <a:lnSpc>
                <a:spcPct val="100000"/>
              </a:lnSpc>
              <a:spcBef>
                <a:spcPts val="1800"/>
              </a:spcBef>
              <a:buClr>
                <a:srgbClr val="026EBA"/>
              </a:buClr>
              <a:buSzPct val="100000"/>
              <a:buFont typeface="Arial" panose="020B0604020202020204" pitchFamily="34" charset="0"/>
              <a:buChar char="•"/>
            </a:pPr>
            <a:r>
              <a:rPr lang="en-GB" sz="2000" b="1" dirty="0">
                <a:solidFill>
                  <a:srgbClr val="026EBA"/>
                </a:solidFill>
                <a:latin typeface="Mark Pro" panose="020B0504020201010104" pitchFamily="34" charset="77"/>
              </a:rPr>
              <a:t>Note to the Nordic Council of Ministers </a:t>
            </a:r>
            <a:r>
              <a:rPr lang="en-GB" sz="2000" dirty="0">
                <a:latin typeface="Mark Pro" panose="020B0504020201010104" pitchFamily="34" charset="77"/>
              </a:rPr>
              <a:t>for decision on common targets and actions to decarbonise heavy-duty transport in the Nordics</a:t>
            </a:r>
          </a:p>
          <a:p>
            <a:pPr marL="1428750" lvl="1" indent="-514350">
              <a:lnSpc>
                <a:spcPct val="100000"/>
              </a:lnSpc>
              <a:buClr>
                <a:srgbClr val="026EBA"/>
              </a:buClr>
              <a:buSzPct val="100000"/>
              <a:buFont typeface="Arial" panose="020B0604020202020204" pitchFamily="34" charset="0"/>
              <a:buChar char="•"/>
            </a:pPr>
            <a:r>
              <a:rPr lang="en-GB" sz="1800" b="1" dirty="0">
                <a:solidFill>
                  <a:srgbClr val="385988"/>
                </a:solidFill>
                <a:latin typeface="Mark Pro" panose="020B0504020201010104" pitchFamily="34" charset="77"/>
              </a:rPr>
              <a:t>Spring 2023</a:t>
            </a:r>
          </a:p>
          <a:p>
            <a:pPr marL="565150" indent="-514350">
              <a:buAutoNum type="arabicPeriod"/>
            </a:pPr>
            <a:endParaRPr lang="en-GB" dirty="0"/>
          </a:p>
        </p:txBody>
      </p:sp>
    </p:spTree>
    <p:extLst>
      <p:ext uri="{BB962C8B-B14F-4D97-AF65-F5344CB8AC3E}">
        <p14:creationId xmlns:p14="http://schemas.microsoft.com/office/powerpoint/2010/main" val="35581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descr="Et bilde som inneholder himmel, utendørs, scene, vei&#10;&#10;Automatisk generert beskrivelse">
            <a:extLst>
              <a:ext uri="{FF2B5EF4-FFF2-40B4-BE49-F238E27FC236}">
                <a16:creationId xmlns:a16="http://schemas.microsoft.com/office/drawing/2014/main" id="{6CFA4C60-7268-7047-9D92-4E6166EF6743}"/>
              </a:ext>
            </a:extLst>
          </p:cNvPr>
          <p:cNvPicPr>
            <a:picLocks noChangeAspect="1"/>
          </p:cNvPicPr>
          <p:nvPr/>
        </p:nvPicPr>
        <p:blipFill rotWithShape="1">
          <a:blip r:embed="rId2"/>
          <a:srcRect t="27285" b="15935"/>
          <a:stretch/>
        </p:blipFill>
        <p:spPr>
          <a:xfrm>
            <a:off x="0" y="-228943"/>
            <a:ext cx="12192000" cy="4615544"/>
          </a:xfrm>
          <a:prstGeom prst="rect">
            <a:avLst/>
          </a:prstGeom>
        </p:spPr>
      </p:pic>
      <p:sp>
        <p:nvSpPr>
          <p:cNvPr id="6" name="TekstSylinder 5">
            <a:extLst>
              <a:ext uri="{FF2B5EF4-FFF2-40B4-BE49-F238E27FC236}">
                <a16:creationId xmlns:a16="http://schemas.microsoft.com/office/drawing/2014/main" id="{1458AFA5-FECA-1E41-9901-15B0C502079A}"/>
              </a:ext>
            </a:extLst>
          </p:cNvPr>
          <p:cNvSpPr txBox="1"/>
          <p:nvPr/>
        </p:nvSpPr>
        <p:spPr>
          <a:xfrm>
            <a:off x="2833932" y="624524"/>
            <a:ext cx="6524135" cy="5232202"/>
          </a:xfrm>
          <a:prstGeom prst="rect">
            <a:avLst/>
          </a:prstGeom>
          <a:noFill/>
          <a:ln>
            <a:noFill/>
          </a:ln>
        </p:spPr>
        <p:txBody>
          <a:bodyPr wrap="square">
            <a:spAutoFit/>
          </a:bodyPr>
          <a:lstStyle/>
          <a:p>
            <a:pPr algn="ctr"/>
            <a:r>
              <a:rPr lang="en-GB" sz="4000" b="1" dirty="0">
                <a:solidFill>
                  <a:srgbClr val="026EBA"/>
                </a:solidFill>
                <a:latin typeface="Mark Pro" panose="020B0504020201010104" pitchFamily="34" charset="77"/>
              </a:rPr>
              <a:t>Thanks…</a:t>
            </a:r>
          </a:p>
          <a:p>
            <a:pPr algn="ctr"/>
            <a:endParaRPr lang="en-GB" sz="4000" b="1" dirty="0">
              <a:solidFill>
                <a:srgbClr val="026EBA"/>
              </a:solidFill>
              <a:latin typeface="Mark Pro" panose="020B0504020201010104" pitchFamily="34" charset="77"/>
            </a:endParaRPr>
          </a:p>
          <a:p>
            <a:pPr algn="ctr"/>
            <a:endParaRPr lang="en-GB" sz="4000" b="1" dirty="0">
              <a:solidFill>
                <a:srgbClr val="026EBA"/>
              </a:solidFill>
              <a:latin typeface="Mark Pro" panose="020B0504020201010104" pitchFamily="34" charset="77"/>
            </a:endParaRPr>
          </a:p>
          <a:p>
            <a:pPr algn="ctr"/>
            <a:endParaRPr lang="en-GB" sz="4000" b="1" dirty="0">
              <a:solidFill>
                <a:srgbClr val="026EBA"/>
              </a:solidFill>
              <a:latin typeface="Mark Pro" panose="020B0504020201010104" pitchFamily="34" charset="77"/>
            </a:endParaRPr>
          </a:p>
          <a:p>
            <a:pPr algn="ctr"/>
            <a:endParaRPr lang="en-GB" sz="4000" b="1" dirty="0">
              <a:solidFill>
                <a:srgbClr val="026EBA"/>
              </a:solidFill>
              <a:latin typeface="Mark Pro" panose="020B0504020201010104" pitchFamily="34" charset="77"/>
            </a:endParaRPr>
          </a:p>
          <a:p>
            <a:pPr algn="ctr"/>
            <a:endParaRPr lang="en-GB" sz="4000" b="1" dirty="0">
              <a:solidFill>
                <a:srgbClr val="026EBA"/>
              </a:solidFill>
              <a:latin typeface="Mark Pro" panose="020B0504020201010104" pitchFamily="34" charset="77"/>
            </a:endParaRPr>
          </a:p>
          <a:p>
            <a:pPr algn="ctr"/>
            <a:endParaRPr lang="en-GB" sz="4000" b="1" dirty="0">
              <a:solidFill>
                <a:srgbClr val="026EBA"/>
              </a:solidFill>
              <a:latin typeface="Mark Pro" panose="020B0504020201010104" pitchFamily="34" charset="77"/>
            </a:endParaRPr>
          </a:p>
          <a:p>
            <a:pPr algn="ctr"/>
            <a:r>
              <a:rPr lang="en-GB" sz="4000" b="1" dirty="0">
                <a:solidFill>
                  <a:srgbClr val="026EBA"/>
                </a:solidFill>
                <a:latin typeface="Mark Pro" panose="020B0504020201010104" pitchFamily="34" charset="77"/>
              </a:rPr>
              <a:t>for your attention!</a:t>
            </a:r>
            <a:endParaRPr lang="nb-NO" dirty="0">
              <a:solidFill>
                <a:srgbClr val="026EBA"/>
              </a:solidFill>
            </a:endParaRPr>
          </a:p>
          <a:p>
            <a:pPr algn="ctr"/>
            <a:endParaRPr lang="nb-NO" sz="1400" dirty="0">
              <a:solidFill>
                <a:srgbClr val="026EBA"/>
              </a:solidFill>
            </a:endParaRPr>
          </a:p>
        </p:txBody>
      </p:sp>
      <p:pic>
        <p:nvPicPr>
          <p:cNvPr id="19" name="Bilde 18" descr="Et bilde som inneholder tekst&#10;&#10;Automatisk generert beskrivelse">
            <a:extLst>
              <a:ext uri="{FF2B5EF4-FFF2-40B4-BE49-F238E27FC236}">
                <a16:creationId xmlns:a16="http://schemas.microsoft.com/office/drawing/2014/main" id="{749E0FF0-6CFF-4B4D-A50B-8CCE3D76B1D5}"/>
              </a:ext>
            </a:extLst>
          </p:cNvPr>
          <p:cNvPicPr>
            <a:picLocks noChangeAspect="1"/>
          </p:cNvPicPr>
          <p:nvPr/>
        </p:nvPicPr>
        <p:blipFill>
          <a:blip r:embed="rId3"/>
          <a:stretch>
            <a:fillRect/>
          </a:stretch>
        </p:blipFill>
        <p:spPr>
          <a:xfrm>
            <a:off x="4668093" y="6052857"/>
            <a:ext cx="1078336" cy="431335"/>
          </a:xfrm>
          <a:prstGeom prst="rect">
            <a:avLst/>
          </a:prstGeom>
        </p:spPr>
      </p:pic>
      <p:pic>
        <p:nvPicPr>
          <p:cNvPr id="21" name="Bilde 20" descr="Et bilde som inneholder tekst, skilt&#10;&#10;Automatisk generert beskrivelse">
            <a:extLst>
              <a:ext uri="{FF2B5EF4-FFF2-40B4-BE49-F238E27FC236}">
                <a16:creationId xmlns:a16="http://schemas.microsoft.com/office/drawing/2014/main" id="{6DAB8174-6302-D94E-9148-2E20BCAAAF92}"/>
              </a:ext>
            </a:extLst>
          </p:cNvPr>
          <p:cNvPicPr>
            <a:picLocks noChangeAspect="1"/>
          </p:cNvPicPr>
          <p:nvPr/>
        </p:nvPicPr>
        <p:blipFill>
          <a:blip r:embed="rId4"/>
          <a:stretch>
            <a:fillRect/>
          </a:stretch>
        </p:blipFill>
        <p:spPr>
          <a:xfrm>
            <a:off x="6344188" y="6053939"/>
            <a:ext cx="1445108" cy="430253"/>
          </a:xfrm>
          <a:prstGeom prst="rect">
            <a:avLst/>
          </a:prstGeom>
        </p:spPr>
      </p:pic>
      <p:cxnSp>
        <p:nvCxnSpPr>
          <p:cNvPr id="23" name="Rett linje 22">
            <a:extLst>
              <a:ext uri="{FF2B5EF4-FFF2-40B4-BE49-F238E27FC236}">
                <a16:creationId xmlns:a16="http://schemas.microsoft.com/office/drawing/2014/main" id="{2E55ACD4-8431-4942-B8E3-F20F82DFF3AC}"/>
              </a:ext>
            </a:extLst>
          </p:cNvPr>
          <p:cNvCxnSpPr>
            <a:cxnSpLocks/>
          </p:cNvCxnSpPr>
          <p:nvPr/>
        </p:nvCxnSpPr>
        <p:spPr>
          <a:xfrm>
            <a:off x="4325816" y="5731203"/>
            <a:ext cx="3499338" cy="0"/>
          </a:xfrm>
          <a:prstGeom prst="line">
            <a:avLst/>
          </a:prstGeom>
          <a:ln w="38100">
            <a:solidFill>
              <a:srgbClr val="026EBA"/>
            </a:solidFill>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CB8D922A-32DE-174A-9225-3F6F4C550510}"/>
              </a:ext>
            </a:extLst>
          </p:cNvPr>
          <p:cNvSpPr txBox="1"/>
          <p:nvPr/>
        </p:nvSpPr>
        <p:spPr>
          <a:xfrm>
            <a:off x="11157520" y="4224672"/>
            <a:ext cx="3308639" cy="169277"/>
          </a:xfrm>
          <a:prstGeom prst="rect">
            <a:avLst/>
          </a:prstGeom>
          <a:noFill/>
        </p:spPr>
        <p:txBody>
          <a:bodyPr wrap="square" rtlCol="0">
            <a:spAutoFit/>
          </a:bodyPr>
          <a:lstStyle/>
          <a:p>
            <a:r>
              <a:rPr lang="en-GB" sz="500" i="1" dirty="0">
                <a:solidFill>
                  <a:srgbClr val="F2F0F3"/>
                </a:solidFill>
                <a:latin typeface="Mark Pro" panose="020B0504020201010104" pitchFamily="34" charset="77"/>
              </a:rPr>
              <a:t>Photo: Lex </a:t>
            </a:r>
            <a:r>
              <a:rPr lang="en-GB" sz="500" i="1" dirty="0" err="1">
                <a:solidFill>
                  <a:srgbClr val="F2F0F3"/>
                </a:solidFill>
                <a:latin typeface="Mark Pro" panose="020B0504020201010104" pitchFamily="34" charset="77"/>
              </a:rPr>
              <a:t>Valishvili</a:t>
            </a:r>
            <a:r>
              <a:rPr lang="en-GB" sz="500" i="1" dirty="0">
                <a:solidFill>
                  <a:srgbClr val="F2F0F3"/>
                </a:solidFill>
                <a:latin typeface="Mark Pro" panose="020B0504020201010104" pitchFamily="34" charset="77"/>
              </a:rPr>
              <a:t>, </a:t>
            </a:r>
            <a:r>
              <a:rPr lang="en-GB" sz="500" i="1" dirty="0" err="1">
                <a:solidFill>
                  <a:srgbClr val="F2F0F3"/>
                </a:solidFill>
                <a:latin typeface="Mark Pro" panose="020B0504020201010104" pitchFamily="34" charset="77"/>
              </a:rPr>
              <a:t>Unsplash</a:t>
            </a:r>
            <a:endParaRPr lang="en-GB" sz="500" i="1" dirty="0">
              <a:solidFill>
                <a:srgbClr val="F2F0F3"/>
              </a:solidFill>
              <a:latin typeface="Mark Pro" panose="020B0504020201010104" pitchFamily="34" charset="77"/>
            </a:endParaRPr>
          </a:p>
        </p:txBody>
      </p:sp>
    </p:spTree>
    <p:extLst>
      <p:ext uri="{BB962C8B-B14F-4D97-AF65-F5344CB8AC3E}">
        <p14:creationId xmlns:p14="http://schemas.microsoft.com/office/powerpoint/2010/main" val="380451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01B7BD-7C2D-2146-A24F-6433BD094B12}"/>
              </a:ext>
            </a:extLst>
          </p:cNvPr>
          <p:cNvSpPr>
            <a:spLocks noGrp="1"/>
          </p:cNvSpPr>
          <p:nvPr>
            <p:ph type="title"/>
          </p:nvPr>
        </p:nvSpPr>
        <p:spPr>
          <a:xfrm>
            <a:off x="571270" y="1058891"/>
            <a:ext cx="10515600" cy="822403"/>
          </a:xfrm>
        </p:spPr>
        <p:txBody>
          <a:bodyPr/>
          <a:lstStyle/>
          <a:p>
            <a:r>
              <a:rPr lang="en-GB" b="1" dirty="0">
                <a:solidFill>
                  <a:srgbClr val="026EBA"/>
                </a:solidFill>
                <a:latin typeface="Mark Pro" panose="020B0504020201010104" pitchFamily="34" charset="77"/>
              </a:rPr>
              <a:t>About Next Wave</a:t>
            </a:r>
          </a:p>
        </p:txBody>
      </p:sp>
      <p:sp>
        <p:nvSpPr>
          <p:cNvPr id="4" name="Plassholder for tekst 3">
            <a:extLst>
              <a:ext uri="{FF2B5EF4-FFF2-40B4-BE49-F238E27FC236}">
                <a16:creationId xmlns:a16="http://schemas.microsoft.com/office/drawing/2014/main" id="{7308153C-CAFE-9543-A486-BE5BF8CD3E70}"/>
              </a:ext>
            </a:extLst>
          </p:cNvPr>
          <p:cNvSpPr>
            <a:spLocks noGrp="1"/>
          </p:cNvSpPr>
          <p:nvPr>
            <p:ph type="body" idx="4294967295"/>
          </p:nvPr>
        </p:nvSpPr>
        <p:spPr>
          <a:xfrm>
            <a:off x="498765" y="1825625"/>
            <a:ext cx="7389598" cy="3056174"/>
          </a:xfrm>
        </p:spPr>
        <p:txBody>
          <a:bodyPr>
            <a:normAutofit/>
          </a:bodyPr>
          <a:lstStyle/>
          <a:p>
            <a:pPr algn="just">
              <a:buClr>
                <a:srgbClr val="026EBA"/>
              </a:buClr>
              <a:buSzPct val="100000"/>
            </a:pPr>
            <a:r>
              <a:rPr lang="en-GB" sz="2000" dirty="0">
                <a:solidFill>
                  <a:schemeClr val="tx1">
                    <a:lumMod val="95000"/>
                    <a:lumOff val="5000"/>
                  </a:schemeClr>
                </a:solidFill>
                <a:latin typeface="Mark Pro" panose="020B0504020201010104" pitchFamily="34" charset="77"/>
              </a:rPr>
              <a:t>Next Wave focuses on providing infrastructure for a large-scale deployment of hydrogen trucks, buses, and machinery. The goal is to further stimulate the global technological lead, which the Nordic countries have by stimulating the very first hydrogen infrastructure rollout for larger vehicles while at the same time map how the infrastructure build-up best can be done.</a:t>
            </a:r>
          </a:p>
          <a:p>
            <a:pPr>
              <a:buClr>
                <a:srgbClr val="026EBA"/>
              </a:buClr>
              <a:buSzPct val="100000"/>
            </a:pPr>
            <a:r>
              <a:rPr lang="en-GB" sz="2000" dirty="0">
                <a:solidFill>
                  <a:schemeClr val="tx1">
                    <a:lumMod val="95000"/>
                    <a:lumOff val="5000"/>
                  </a:schemeClr>
                </a:solidFill>
                <a:latin typeface="Mark Pro" panose="020B0504020201010104" pitchFamily="34" charset="77"/>
              </a:rPr>
              <a:t>Time span: 01.10.2019 – 31.12.2021</a:t>
            </a:r>
          </a:p>
          <a:p>
            <a:pPr>
              <a:buClr>
                <a:srgbClr val="026EBA"/>
              </a:buClr>
              <a:buSzPct val="100000"/>
            </a:pPr>
            <a:r>
              <a:rPr lang="en-GB" sz="2000" dirty="0">
                <a:solidFill>
                  <a:schemeClr val="tx1">
                    <a:lumMod val="95000"/>
                    <a:lumOff val="5000"/>
                  </a:schemeClr>
                </a:solidFill>
                <a:latin typeface="Mark Pro" panose="020B0504020201010104" pitchFamily="34" charset="77"/>
              </a:rPr>
              <a:t>Financed by: Nordic Innovation and project partners </a:t>
            </a:r>
          </a:p>
        </p:txBody>
      </p:sp>
      <p:pic>
        <p:nvPicPr>
          <p:cNvPr id="8" name="Bilde 7" descr="Et bilde som inneholder mat, skilt, tegning&#10;&#10;Automatisk generert beskrivelse">
            <a:extLst>
              <a:ext uri="{FF2B5EF4-FFF2-40B4-BE49-F238E27FC236}">
                <a16:creationId xmlns:a16="http://schemas.microsoft.com/office/drawing/2014/main" id="{12BD9C45-ACD3-2848-8E58-26F5D7301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054" y="5354561"/>
            <a:ext cx="822403" cy="822403"/>
          </a:xfrm>
          <a:prstGeom prst="rect">
            <a:avLst/>
          </a:prstGeom>
        </p:spPr>
      </p:pic>
      <p:pic>
        <p:nvPicPr>
          <p:cNvPr id="9" name="Bilde 8" descr="Et bilde som inneholder tegning&#10;&#10;Automatisk generert beskrivelse">
            <a:extLst>
              <a:ext uri="{FF2B5EF4-FFF2-40B4-BE49-F238E27FC236}">
                <a16:creationId xmlns:a16="http://schemas.microsoft.com/office/drawing/2014/main" id="{85FC3F4D-FA10-6941-9E99-5F30FA95D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995" y="5354561"/>
            <a:ext cx="822403" cy="82240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A9597627-611D-D04E-984B-0C120FF3B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182" y="5354561"/>
            <a:ext cx="822403" cy="822403"/>
          </a:xfrm>
          <a:prstGeom prst="rect">
            <a:avLst/>
          </a:prstGeom>
        </p:spPr>
      </p:pic>
      <p:pic>
        <p:nvPicPr>
          <p:cNvPr id="12" name="Bilde 11" descr="Et bilde som inneholder tegning, skilt&#10;&#10;Automatisk generert beskrivelse">
            <a:extLst>
              <a:ext uri="{FF2B5EF4-FFF2-40B4-BE49-F238E27FC236}">
                <a16:creationId xmlns:a16="http://schemas.microsoft.com/office/drawing/2014/main" id="{B24138B3-D5E0-F54C-B02B-A18A23ADB1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369" y="5354561"/>
            <a:ext cx="822403" cy="822403"/>
          </a:xfrm>
          <a:prstGeom prst="rect">
            <a:avLst/>
          </a:prstGeom>
        </p:spPr>
      </p:pic>
      <p:pic>
        <p:nvPicPr>
          <p:cNvPr id="13" name="Bilde 12">
            <a:extLst>
              <a:ext uri="{FF2B5EF4-FFF2-40B4-BE49-F238E27FC236}">
                <a16:creationId xmlns:a16="http://schemas.microsoft.com/office/drawing/2014/main" id="{BB8F01F4-2576-BC42-915D-9866063A0E32}"/>
              </a:ext>
            </a:extLst>
          </p:cNvPr>
          <p:cNvPicPr>
            <a:picLocks noChangeAspect="1"/>
          </p:cNvPicPr>
          <p:nvPr/>
        </p:nvPicPr>
        <p:blipFill>
          <a:blip r:embed="rId7"/>
          <a:stretch>
            <a:fillRect/>
          </a:stretch>
        </p:blipFill>
        <p:spPr>
          <a:xfrm>
            <a:off x="2560874" y="5343459"/>
            <a:ext cx="820800" cy="820800"/>
          </a:xfrm>
          <a:prstGeom prst="rect">
            <a:avLst/>
          </a:prstGeom>
        </p:spPr>
      </p:pic>
      <p:pic>
        <p:nvPicPr>
          <p:cNvPr id="30" name="Google Shape;172;g765042010c_2_75" descr="NORDEN Nordisk Innovations Center">
            <a:extLst>
              <a:ext uri="{FF2B5EF4-FFF2-40B4-BE49-F238E27FC236}">
                <a16:creationId xmlns:a16="http://schemas.microsoft.com/office/drawing/2014/main" id="{226B5AF0-5031-BD42-BD90-E310CE37A03E}"/>
              </a:ext>
            </a:extLst>
          </p:cNvPr>
          <p:cNvPicPr preferRelativeResize="0"/>
          <p:nvPr/>
        </p:nvPicPr>
        <p:blipFill rotWithShape="1">
          <a:blip r:embed="rId8">
            <a:alphaModFix/>
          </a:blip>
          <a:srcRect/>
          <a:stretch/>
        </p:blipFill>
        <p:spPr>
          <a:xfrm>
            <a:off x="9130678" y="1860024"/>
            <a:ext cx="2441289" cy="665806"/>
          </a:xfrm>
          <a:prstGeom prst="rect">
            <a:avLst/>
          </a:prstGeom>
          <a:noFill/>
          <a:ln>
            <a:noFill/>
          </a:ln>
        </p:spPr>
      </p:pic>
      <p:grpSp>
        <p:nvGrpSpPr>
          <p:cNvPr id="31" name="Google Shape;173;g765042010c_2_75">
            <a:extLst>
              <a:ext uri="{FF2B5EF4-FFF2-40B4-BE49-F238E27FC236}">
                <a16:creationId xmlns:a16="http://schemas.microsoft.com/office/drawing/2014/main" id="{3398E80B-EA02-5148-8468-05DBD80D9599}"/>
              </a:ext>
            </a:extLst>
          </p:cNvPr>
          <p:cNvGrpSpPr/>
          <p:nvPr/>
        </p:nvGrpSpPr>
        <p:grpSpPr>
          <a:xfrm>
            <a:off x="8863005" y="3615888"/>
            <a:ext cx="3036576" cy="2561076"/>
            <a:chOff x="8500854" y="3645059"/>
            <a:chExt cx="3398727" cy="2866517"/>
          </a:xfrm>
        </p:grpSpPr>
        <p:pic>
          <p:nvPicPr>
            <p:cNvPr id="32" name="Google Shape;174;g765042010c_2_75">
              <a:extLst>
                <a:ext uri="{FF2B5EF4-FFF2-40B4-BE49-F238E27FC236}">
                  <a16:creationId xmlns:a16="http://schemas.microsoft.com/office/drawing/2014/main" id="{4FE0D273-7CFF-E145-9020-E09302131922}"/>
                </a:ext>
              </a:extLst>
            </p:cNvPr>
            <p:cNvPicPr preferRelativeResize="0"/>
            <p:nvPr/>
          </p:nvPicPr>
          <p:blipFill rotWithShape="1">
            <a:blip r:embed="rId9">
              <a:alphaModFix/>
            </a:blip>
            <a:srcRect/>
            <a:stretch/>
          </p:blipFill>
          <p:spPr>
            <a:xfrm>
              <a:off x="8500854" y="3680468"/>
              <a:ext cx="1524890" cy="666000"/>
            </a:xfrm>
            <a:prstGeom prst="rect">
              <a:avLst/>
            </a:prstGeom>
            <a:noFill/>
            <a:ln>
              <a:noFill/>
            </a:ln>
          </p:spPr>
        </p:pic>
        <p:grpSp>
          <p:nvGrpSpPr>
            <p:cNvPr id="33" name="Google Shape;175;g765042010c_2_75">
              <a:extLst>
                <a:ext uri="{FF2B5EF4-FFF2-40B4-BE49-F238E27FC236}">
                  <a16:creationId xmlns:a16="http://schemas.microsoft.com/office/drawing/2014/main" id="{EAD52D7D-C1C7-3D46-B4A8-5CAC41F81B14}"/>
                </a:ext>
              </a:extLst>
            </p:cNvPr>
            <p:cNvGrpSpPr/>
            <p:nvPr/>
          </p:nvGrpSpPr>
          <p:grpSpPr>
            <a:xfrm>
              <a:off x="8500854" y="4873033"/>
              <a:ext cx="981075" cy="665163"/>
              <a:chOff x="5147" y="-5"/>
              <a:chExt cx="618" cy="419"/>
            </a:xfrm>
          </p:grpSpPr>
          <p:sp>
            <p:nvSpPr>
              <p:cNvPr id="38" name="Google Shape;176;g765042010c_2_75">
                <a:extLst>
                  <a:ext uri="{FF2B5EF4-FFF2-40B4-BE49-F238E27FC236}">
                    <a16:creationId xmlns:a16="http://schemas.microsoft.com/office/drawing/2014/main" id="{75FD7384-4071-0149-A507-AEECB8EFFBF3}"/>
                  </a:ext>
                </a:extLst>
              </p:cNvPr>
              <p:cNvSpPr/>
              <p:nvPr/>
            </p:nvSpPr>
            <p:spPr>
              <a:xfrm>
                <a:off x="5147" y="-5"/>
                <a:ext cx="618" cy="4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177;g765042010c_2_75">
                <a:extLst>
                  <a:ext uri="{FF2B5EF4-FFF2-40B4-BE49-F238E27FC236}">
                    <a16:creationId xmlns:a16="http://schemas.microsoft.com/office/drawing/2014/main" id="{0876FFE6-3001-CE4B-8667-BC66F0E165B6}"/>
                  </a:ext>
                </a:extLst>
              </p:cNvPr>
              <p:cNvSpPr/>
              <p:nvPr/>
            </p:nvSpPr>
            <p:spPr>
              <a:xfrm>
                <a:off x="5150" y="-2"/>
                <a:ext cx="612" cy="413"/>
              </a:xfrm>
              <a:prstGeom prst="rect">
                <a:avLst/>
              </a:prstGeom>
              <a:solidFill>
                <a:srgbClr val="E45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178;g765042010c_2_75">
                <a:extLst>
                  <a:ext uri="{FF2B5EF4-FFF2-40B4-BE49-F238E27FC236}">
                    <a16:creationId xmlns:a16="http://schemas.microsoft.com/office/drawing/2014/main" id="{956D685E-452C-3547-A090-AA1FF7E9C69D}"/>
                  </a:ext>
                </a:extLst>
              </p:cNvPr>
              <p:cNvSpPr/>
              <p:nvPr/>
            </p:nvSpPr>
            <p:spPr>
              <a:xfrm>
                <a:off x="5548" y="114"/>
                <a:ext cx="111" cy="163"/>
              </a:xfrm>
              <a:custGeom>
                <a:avLst/>
                <a:gdLst/>
                <a:ahLst/>
                <a:cxnLst/>
                <a:rect l="l" t="t" r="r" b="b"/>
                <a:pathLst>
                  <a:path w="222" h="325" extrusionOk="0">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179;g765042010c_2_75">
                <a:extLst>
                  <a:ext uri="{FF2B5EF4-FFF2-40B4-BE49-F238E27FC236}">
                    <a16:creationId xmlns:a16="http://schemas.microsoft.com/office/drawing/2014/main" id="{92335794-156F-E94C-A602-EA93A2921E2B}"/>
                  </a:ext>
                </a:extLst>
              </p:cNvPr>
              <p:cNvSpPr/>
              <p:nvPr/>
            </p:nvSpPr>
            <p:spPr>
              <a:xfrm>
                <a:off x="5414" y="114"/>
                <a:ext cx="122" cy="163"/>
              </a:xfrm>
              <a:custGeom>
                <a:avLst/>
                <a:gdLst/>
                <a:ahLst/>
                <a:cxnLst/>
                <a:rect l="l" t="t" r="r" b="b"/>
                <a:pathLst>
                  <a:path w="244" h="325" extrusionOk="0">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180;g765042010c_2_75">
                <a:extLst>
                  <a:ext uri="{FF2B5EF4-FFF2-40B4-BE49-F238E27FC236}">
                    <a16:creationId xmlns:a16="http://schemas.microsoft.com/office/drawing/2014/main" id="{E974FA52-79E5-B647-80B6-6C11FD67BC31}"/>
                  </a:ext>
                </a:extLst>
              </p:cNvPr>
              <p:cNvSpPr/>
              <p:nvPr/>
            </p:nvSpPr>
            <p:spPr>
              <a:xfrm>
                <a:off x="5268" y="114"/>
                <a:ext cx="145" cy="163"/>
              </a:xfrm>
              <a:custGeom>
                <a:avLst/>
                <a:gdLst/>
                <a:ahLst/>
                <a:cxnLst/>
                <a:rect l="l" t="t" r="r" b="b"/>
                <a:pathLst>
                  <a:path w="289" h="325" extrusionOk="0">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34" name="Google Shape;181;g765042010c_2_75">
              <a:extLst>
                <a:ext uri="{FF2B5EF4-FFF2-40B4-BE49-F238E27FC236}">
                  <a16:creationId xmlns:a16="http://schemas.microsoft.com/office/drawing/2014/main" id="{C82A7E14-DDF5-5043-8AE7-5879583759E1}"/>
                </a:ext>
              </a:extLst>
            </p:cNvPr>
            <p:cNvPicPr preferRelativeResize="0"/>
            <p:nvPr/>
          </p:nvPicPr>
          <p:blipFill rotWithShape="1">
            <a:blip r:embed="rId10">
              <a:alphaModFix/>
            </a:blip>
            <a:srcRect/>
            <a:stretch/>
          </p:blipFill>
          <p:spPr>
            <a:xfrm>
              <a:off x="8500854" y="5845576"/>
              <a:ext cx="1057361" cy="666000"/>
            </a:xfrm>
            <a:prstGeom prst="rect">
              <a:avLst/>
            </a:prstGeom>
            <a:noFill/>
            <a:ln>
              <a:noFill/>
            </a:ln>
          </p:spPr>
        </p:pic>
        <p:pic>
          <p:nvPicPr>
            <p:cNvPr id="35" name="Google Shape;182;g765042010c_2_75" descr="http://newenergy.is/sysimages/new_energy_logo.png">
              <a:extLst>
                <a:ext uri="{FF2B5EF4-FFF2-40B4-BE49-F238E27FC236}">
                  <a16:creationId xmlns:a16="http://schemas.microsoft.com/office/drawing/2014/main" id="{72DD2B63-09F5-F843-8AA8-A2454461D42D}"/>
                </a:ext>
              </a:extLst>
            </p:cNvPr>
            <p:cNvPicPr preferRelativeResize="0"/>
            <p:nvPr/>
          </p:nvPicPr>
          <p:blipFill rotWithShape="1">
            <a:blip r:embed="rId11">
              <a:alphaModFix/>
            </a:blip>
            <a:srcRect/>
            <a:stretch/>
          </p:blipFill>
          <p:spPr>
            <a:xfrm>
              <a:off x="10080306" y="3645059"/>
              <a:ext cx="1819275" cy="666751"/>
            </a:xfrm>
            <a:prstGeom prst="rect">
              <a:avLst/>
            </a:prstGeom>
            <a:noFill/>
            <a:ln>
              <a:noFill/>
            </a:ln>
          </p:spPr>
        </p:pic>
        <p:pic>
          <p:nvPicPr>
            <p:cNvPr id="36" name="Google Shape;183;g765042010c_2_75" descr="Bilderesultat for brintbranchen">
              <a:extLst>
                <a:ext uri="{FF2B5EF4-FFF2-40B4-BE49-F238E27FC236}">
                  <a16:creationId xmlns:a16="http://schemas.microsoft.com/office/drawing/2014/main" id="{76A6B31C-0829-874B-ABF1-34EAC4445A46}"/>
                </a:ext>
              </a:extLst>
            </p:cNvPr>
            <p:cNvPicPr preferRelativeResize="0"/>
            <p:nvPr/>
          </p:nvPicPr>
          <p:blipFill rotWithShape="1">
            <a:blip r:embed="rId12">
              <a:alphaModFix/>
            </a:blip>
            <a:srcRect/>
            <a:stretch/>
          </p:blipFill>
          <p:spPr>
            <a:xfrm>
              <a:off x="9984831" y="4867434"/>
              <a:ext cx="1914750" cy="666000"/>
            </a:xfrm>
            <a:prstGeom prst="rect">
              <a:avLst/>
            </a:prstGeom>
            <a:noFill/>
            <a:ln>
              <a:noFill/>
            </a:ln>
          </p:spPr>
        </p:pic>
        <p:pic>
          <p:nvPicPr>
            <p:cNvPr id="37" name="Google Shape;184;g765042010c_2_75">
              <a:extLst>
                <a:ext uri="{FF2B5EF4-FFF2-40B4-BE49-F238E27FC236}">
                  <a16:creationId xmlns:a16="http://schemas.microsoft.com/office/drawing/2014/main" id="{6DBEF1F7-27C6-6B4B-8E3B-3EE2534199CD}"/>
                </a:ext>
              </a:extLst>
            </p:cNvPr>
            <p:cNvPicPr preferRelativeResize="0"/>
            <p:nvPr/>
          </p:nvPicPr>
          <p:blipFill rotWithShape="1">
            <a:blip r:embed="rId13">
              <a:alphaModFix/>
            </a:blip>
            <a:srcRect/>
            <a:stretch/>
          </p:blipFill>
          <p:spPr>
            <a:xfrm>
              <a:off x="9845229" y="6017032"/>
              <a:ext cx="2054352" cy="323088"/>
            </a:xfrm>
            <a:prstGeom prst="rect">
              <a:avLst/>
            </a:prstGeom>
            <a:noFill/>
            <a:ln>
              <a:noFill/>
            </a:ln>
          </p:spPr>
        </p:pic>
      </p:grpSp>
      <p:sp>
        <p:nvSpPr>
          <p:cNvPr id="43" name="Google Shape;185;g765042010c_2_75">
            <a:extLst>
              <a:ext uri="{FF2B5EF4-FFF2-40B4-BE49-F238E27FC236}">
                <a16:creationId xmlns:a16="http://schemas.microsoft.com/office/drawing/2014/main" id="{698158A8-D369-A446-90AD-00134CC3EC41}"/>
              </a:ext>
            </a:extLst>
          </p:cNvPr>
          <p:cNvSpPr/>
          <p:nvPr/>
        </p:nvSpPr>
        <p:spPr>
          <a:xfrm>
            <a:off x="8569830" y="1150112"/>
            <a:ext cx="1494300" cy="47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1" dirty="0">
                <a:solidFill>
                  <a:srgbClr val="026EBA"/>
                </a:solidFill>
                <a:latin typeface="Mark Pro" panose="020B0504020201010104" pitchFamily="34" charset="77"/>
                <a:ea typeface="Calibri"/>
                <a:cs typeface="Calibri"/>
                <a:sym typeface="Calibri"/>
              </a:rPr>
              <a:t>Sponsor:</a:t>
            </a:r>
            <a:endParaRPr sz="2000" b="1" dirty="0">
              <a:solidFill>
                <a:srgbClr val="026EBA"/>
              </a:solidFill>
              <a:latin typeface="Mark Pro" panose="020B0504020201010104" pitchFamily="34" charset="77"/>
            </a:endParaRPr>
          </a:p>
        </p:txBody>
      </p:sp>
      <p:sp>
        <p:nvSpPr>
          <p:cNvPr id="44" name="Google Shape;186;g765042010c_2_75">
            <a:extLst>
              <a:ext uri="{FF2B5EF4-FFF2-40B4-BE49-F238E27FC236}">
                <a16:creationId xmlns:a16="http://schemas.microsoft.com/office/drawing/2014/main" id="{8AC8E69A-5104-D342-B1E4-4E7B65D1EE8B}"/>
              </a:ext>
            </a:extLst>
          </p:cNvPr>
          <p:cNvSpPr/>
          <p:nvPr/>
        </p:nvSpPr>
        <p:spPr>
          <a:xfrm>
            <a:off x="8574614" y="2915761"/>
            <a:ext cx="1598400" cy="54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1" dirty="0">
                <a:solidFill>
                  <a:srgbClr val="026EBA"/>
                </a:solidFill>
                <a:latin typeface="Mark Pro" panose="020B0504020201010104" pitchFamily="34" charset="77"/>
                <a:ea typeface="Calibri"/>
                <a:cs typeface="Calibri"/>
                <a:sym typeface="Calibri"/>
              </a:rPr>
              <a:t>Partners:</a:t>
            </a:r>
            <a:endParaRPr sz="2000" b="1" dirty="0">
              <a:solidFill>
                <a:srgbClr val="026EBA"/>
              </a:solidFill>
              <a:latin typeface="Mark Pro" panose="020B0504020201010104" pitchFamily="34" charset="77"/>
            </a:endParaRPr>
          </a:p>
        </p:txBody>
      </p:sp>
      <p:sp>
        <p:nvSpPr>
          <p:cNvPr id="5" name="Rektangel 4">
            <a:extLst>
              <a:ext uri="{FF2B5EF4-FFF2-40B4-BE49-F238E27FC236}">
                <a16:creationId xmlns:a16="http://schemas.microsoft.com/office/drawing/2014/main" id="{35B6F3CA-9909-E944-940E-2417664F7EC7}"/>
              </a:ext>
            </a:extLst>
          </p:cNvPr>
          <p:cNvSpPr/>
          <p:nvPr/>
        </p:nvSpPr>
        <p:spPr>
          <a:xfrm>
            <a:off x="8452380" y="819807"/>
            <a:ext cx="68701" cy="6078939"/>
          </a:xfrm>
          <a:prstGeom prst="rect">
            <a:avLst/>
          </a:prstGeom>
          <a:solidFill>
            <a:srgbClr val="02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26EBA"/>
              </a:solidFill>
            </a:endParaRPr>
          </a:p>
        </p:txBody>
      </p:sp>
    </p:spTree>
    <p:extLst>
      <p:ext uri="{BB962C8B-B14F-4D97-AF65-F5344CB8AC3E}">
        <p14:creationId xmlns:p14="http://schemas.microsoft.com/office/powerpoint/2010/main" val="32094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01B7BD-7C2D-2146-A24F-6433BD094B12}"/>
              </a:ext>
            </a:extLst>
          </p:cNvPr>
          <p:cNvSpPr>
            <a:spLocks noGrp="1"/>
          </p:cNvSpPr>
          <p:nvPr>
            <p:ph type="title"/>
          </p:nvPr>
        </p:nvSpPr>
        <p:spPr>
          <a:xfrm>
            <a:off x="514627" y="1046765"/>
            <a:ext cx="10515600" cy="824400"/>
          </a:xfrm>
        </p:spPr>
        <p:txBody>
          <a:bodyPr/>
          <a:lstStyle/>
          <a:p>
            <a:r>
              <a:rPr lang="en-GB" b="1" baseline="0" dirty="0">
                <a:solidFill>
                  <a:srgbClr val="026EBA"/>
                </a:solidFill>
                <a:latin typeface="Mark Pro" panose="020B0504020201010104" pitchFamily="34" charset="77"/>
              </a:rPr>
              <a:t>Next Wave Reports</a:t>
            </a:r>
            <a:endParaRPr lang="en-GB" b="1" dirty="0">
              <a:solidFill>
                <a:srgbClr val="026EBA"/>
              </a:solidFill>
              <a:latin typeface="Mark Pro" panose="020B0504020201010104" pitchFamily="34" charset="77"/>
            </a:endParaRPr>
          </a:p>
        </p:txBody>
      </p:sp>
      <p:sp>
        <p:nvSpPr>
          <p:cNvPr id="4" name="Plassholder for tekst 3">
            <a:extLst>
              <a:ext uri="{FF2B5EF4-FFF2-40B4-BE49-F238E27FC236}">
                <a16:creationId xmlns:a16="http://schemas.microsoft.com/office/drawing/2014/main" id="{7308153C-CAFE-9543-A486-BE5BF8CD3E70}"/>
              </a:ext>
            </a:extLst>
          </p:cNvPr>
          <p:cNvSpPr>
            <a:spLocks noGrp="1"/>
          </p:cNvSpPr>
          <p:nvPr>
            <p:ph type="body" idx="4294967295"/>
          </p:nvPr>
        </p:nvSpPr>
        <p:spPr>
          <a:xfrm>
            <a:off x="456157" y="2214471"/>
            <a:ext cx="5822723" cy="4499799"/>
          </a:xfrm>
        </p:spPr>
        <p:txBody>
          <a:bodyPr>
            <a:normAutofit/>
          </a:bodyPr>
          <a:lstStyle/>
          <a:p>
            <a:pPr marL="50800" indent="0">
              <a:buClr>
                <a:srgbClr val="385988"/>
              </a:buClr>
              <a:buSzPct val="100000"/>
              <a:buNone/>
            </a:pPr>
            <a:r>
              <a:rPr lang="en-US" sz="1800" dirty="0">
                <a:latin typeface="Mark Pro" panose="020B0504020201010104" pitchFamily="34" charset="77"/>
              </a:rPr>
              <a:t>The Next Wave reports represents the most updated and comprehensive work on hydrogen in the Nordics.</a:t>
            </a:r>
          </a:p>
          <a:p>
            <a:pPr marL="50800" indent="0">
              <a:buClr>
                <a:srgbClr val="385988"/>
              </a:buClr>
              <a:buSzPct val="100000"/>
              <a:buNone/>
            </a:pPr>
            <a:r>
              <a:rPr lang="en-US" sz="1800" dirty="0">
                <a:latin typeface="Mark Pro" panose="020B0504020201010104" pitchFamily="34" charset="77"/>
              </a:rPr>
              <a:t>Here, you’ll find facts and figures, modelling and analysis , as well as the partners joint ambitions, plans and recommendations – in other words everything that is needed in preparing for implementation.</a:t>
            </a:r>
          </a:p>
          <a:p>
            <a:pPr marL="50800" indent="0">
              <a:buClr>
                <a:srgbClr val="385988"/>
              </a:buClr>
              <a:buSzPct val="100000"/>
              <a:buNone/>
            </a:pPr>
            <a:endParaRPr lang="en-US" sz="1800" dirty="0">
              <a:latin typeface="Mark Pro" panose="020B0504020201010104" pitchFamily="34" charset="77"/>
            </a:endParaRPr>
          </a:p>
          <a:p>
            <a:pPr marL="50800" indent="0">
              <a:buClr>
                <a:srgbClr val="385988"/>
              </a:buClr>
              <a:buSzPct val="100000"/>
              <a:buNone/>
            </a:pPr>
            <a:r>
              <a:rPr lang="en-US" sz="1800" dirty="0">
                <a:latin typeface="Mark Pro" panose="020B0504020201010104" pitchFamily="34" charset="77"/>
              </a:rPr>
              <a:t>Thus, Let’s-a go!</a:t>
            </a:r>
          </a:p>
          <a:p>
            <a:pPr marL="50800" indent="0">
              <a:buClr>
                <a:srgbClr val="385988"/>
              </a:buClr>
              <a:buSzPct val="100000"/>
              <a:buNone/>
            </a:pPr>
            <a:endParaRPr lang="en-GB" sz="1800" dirty="0">
              <a:latin typeface="Mark Pro" panose="020B0504020201010104" pitchFamily="34" charset="77"/>
            </a:endParaRPr>
          </a:p>
          <a:p>
            <a:pPr marL="50800" indent="0">
              <a:buClr>
                <a:srgbClr val="385988"/>
              </a:buClr>
              <a:buSzPct val="100000"/>
              <a:buNone/>
            </a:pPr>
            <a:r>
              <a:rPr lang="en-GB" sz="1800" dirty="0">
                <a:latin typeface="Mark Pro" panose="020B0504020201010104" pitchFamily="34" charset="77"/>
              </a:rPr>
              <a:t>The reports are available for download from: </a:t>
            </a:r>
            <a:r>
              <a:rPr lang="en-GB" sz="1800" i="1" dirty="0">
                <a:latin typeface="Mark Pro" panose="020B0504020201010104" pitchFamily="34" charset="77"/>
                <a:hlinkClick r:id="rId3"/>
              </a:rPr>
              <a:t>http://www.nordichydrogenpartnership.com/nextwave/</a:t>
            </a:r>
            <a:endParaRPr lang="en-GB" sz="1800" dirty="0">
              <a:latin typeface="Mark Pro" panose="020B0504020201010104" pitchFamily="34" charset="77"/>
            </a:endParaRPr>
          </a:p>
        </p:txBody>
      </p:sp>
      <p:pic>
        <p:nvPicPr>
          <p:cNvPr id="5" name="Bilde 4">
            <a:extLst>
              <a:ext uri="{FF2B5EF4-FFF2-40B4-BE49-F238E27FC236}">
                <a16:creationId xmlns:a16="http://schemas.microsoft.com/office/drawing/2014/main" id="{B6678DB9-E5E4-0D48-9FCB-033029760D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5507" y="224212"/>
            <a:ext cx="1448029" cy="1972971"/>
          </a:xfrm>
          <a:prstGeom prst="rect">
            <a:avLst/>
          </a:prstGeom>
        </p:spPr>
      </p:pic>
      <p:pic>
        <p:nvPicPr>
          <p:cNvPr id="6" name="Bilde 5">
            <a:extLst>
              <a:ext uri="{FF2B5EF4-FFF2-40B4-BE49-F238E27FC236}">
                <a16:creationId xmlns:a16="http://schemas.microsoft.com/office/drawing/2014/main" id="{43C1E7C5-1CB7-C847-B738-091699382C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6895" y="224212"/>
            <a:ext cx="1460611" cy="1972971"/>
          </a:xfrm>
          <a:prstGeom prst="rect">
            <a:avLst/>
          </a:prstGeom>
        </p:spPr>
      </p:pic>
      <p:pic>
        <p:nvPicPr>
          <p:cNvPr id="3" name="Bilde 2">
            <a:extLst>
              <a:ext uri="{FF2B5EF4-FFF2-40B4-BE49-F238E27FC236}">
                <a16:creationId xmlns:a16="http://schemas.microsoft.com/office/drawing/2014/main" id="{829435E6-E8DB-B64F-836F-521F4CC859FA}"/>
              </a:ext>
            </a:extLst>
          </p:cNvPr>
          <p:cNvPicPr>
            <a:picLocks noChangeAspect="1"/>
          </p:cNvPicPr>
          <p:nvPr/>
        </p:nvPicPr>
        <p:blipFill>
          <a:blip r:embed="rId6"/>
          <a:stretch>
            <a:fillRect/>
          </a:stretch>
        </p:blipFill>
        <p:spPr>
          <a:xfrm>
            <a:off x="6585507" y="2492732"/>
            <a:ext cx="1460709" cy="1978943"/>
          </a:xfrm>
          <a:prstGeom prst="rect">
            <a:avLst/>
          </a:prstGeom>
        </p:spPr>
      </p:pic>
      <p:pic>
        <p:nvPicPr>
          <p:cNvPr id="8" name="Bilde 7">
            <a:extLst>
              <a:ext uri="{FF2B5EF4-FFF2-40B4-BE49-F238E27FC236}">
                <a16:creationId xmlns:a16="http://schemas.microsoft.com/office/drawing/2014/main" id="{03F825D5-4C02-7941-8549-B56DBEDC6918}"/>
              </a:ext>
            </a:extLst>
          </p:cNvPr>
          <p:cNvPicPr>
            <a:picLocks noChangeAspect="1"/>
          </p:cNvPicPr>
          <p:nvPr/>
        </p:nvPicPr>
        <p:blipFill>
          <a:blip r:embed="rId7"/>
          <a:stretch>
            <a:fillRect/>
          </a:stretch>
        </p:blipFill>
        <p:spPr>
          <a:xfrm>
            <a:off x="10120865" y="224211"/>
            <a:ext cx="1460709" cy="1972972"/>
          </a:xfrm>
          <a:prstGeom prst="rect">
            <a:avLst/>
          </a:prstGeom>
        </p:spPr>
      </p:pic>
      <p:pic>
        <p:nvPicPr>
          <p:cNvPr id="9" name="Bilde 8">
            <a:extLst>
              <a:ext uri="{FF2B5EF4-FFF2-40B4-BE49-F238E27FC236}">
                <a16:creationId xmlns:a16="http://schemas.microsoft.com/office/drawing/2014/main" id="{3449CE69-8338-4EB4-9D55-D8CAC417C0F8}"/>
              </a:ext>
            </a:extLst>
          </p:cNvPr>
          <p:cNvPicPr>
            <a:picLocks noChangeAspect="1"/>
          </p:cNvPicPr>
          <p:nvPr/>
        </p:nvPicPr>
        <p:blipFill>
          <a:blip r:embed="rId8"/>
          <a:stretch>
            <a:fillRect/>
          </a:stretch>
        </p:blipFill>
        <p:spPr>
          <a:xfrm>
            <a:off x="10120865" y="2482927"/>
            <a:ext cx="1484043" cy="1972800"/>
          </a:xfrm>
          <a:prstGeom prst="rect">
            <a:avLst/>
          </a:prstGeom>
        </p:spPr>
      </p:pic>
      <p:pic>
        <p:nvPicPr>
          <p:cNvPr id="1026" name="Picture 2">
            <a:extLst>
              <a:ext uri="{FF2B5EF4-FFF2-40B4-BE49-F238E27FC236}">
                <a16:creationId xmlns:a16="http://schemas.microsoft.com/office/drawing/2014/main" id="{19359F50-28D2-4925-8EAA-E77BE058B6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5507" y="4767223"/>
            <a:ext cx="1388372" cy="197280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a:extLst>
              <a:ext uri="{FF2B5EF4-FFF2-40B4-BE49-F238E27FC236}">
                <a16:creationId xmlns:a16="http://schemas.microsoft.com/office/drawing/2014/main" id="{B7F6B810-CC53-4379-876F-CDF5B732AAA0}"/>
              </a:ext>
            </a:extLst>
          </p:cNvPr>
          <p:cNvPicPr>
            <a:picLocks noChangeAspect="1"/>
          </p:cNvPicPr>
          <p:nvPr/>
        </p:nvPicPr>
        <p:blipFill>
          <a:blip r:embed="rId10"/>
          <a:stretch>
            <a:fillRect/>
          </a:stretch>
        </p:blipFill>
        <p:spPr>
          <a:xfrm>
            <a:off x="10120865" y="4741471"/>
            <a:ext cx="1487073" cy="1972800"/>
          </a:xfrm>
          <a:prstGeom prst="rect">
            <a:avLst/>
          </a:prstGeom>
        </p:spPr>
      </p:pic>
      <p:pic>
        <p:nvPicPr>
          <p:cNvPr id="11" name="Bilde 10">
            <a:extLst>
              <a:ext uri="{FF2B5EF4-FFF2-40B4-BE49-F238E27FC236}">
                <a16:creationId xmlns:a16="http://schemas.microsoft.com/office/drawing/2014/main" id="{D6765C80-A54F-4CAE-AA2D-42CCDFFD09D8}"/>
              </a:ext>
            </a:extLst>
          </p:cNvPr>
          <p:cNvPicPr>
            <a:picLocks noChangeAspect="1"/>
          </p:cNvPicPr>
          <p:nvPr/>
        </p:nvPicPr>
        <p:blipFill>
          <a:blip r:embed="rId11"/>
          <a:stretch>
            <a:fillRect/>
          </a:stretch>
        </p:blipFill>
        <p:spPr>
          <a:xfrm>
            <a:off x="8346895" y="4741471"/>
            <a:ext cx="1483588" cy="1972800"/>
          </a:xfrm>
          <a:prstGeom prst="rect">
            <a:avLst/>
          </a:prstGeom>
        </p:spPr>
      </p:pic>
      <p:pic>
        <p:nvPicPr>
          <p:cNvPr id="12" name="Bilde 11">
            <a:extLst>
              <a:ext uri="{FF2B5EF4-FFF2-40B4-BE49-F238E27FC236}">
                <a16:creationId xmlns:a16="http://schemas.microsoft.com/office/drawing/2014/main" id="{48D03764-9232-CD7A-B783-84DC8BC39C57}"/>
              </a:ext>
            </a:extLst>
          </p:cNvPr>
          <p:cNvPicPr>
            <a:picLocks noChangeAspect="1"/>
          </p:cNvPicPr>
          <p:nvPr/>
        </p:nvPicPr>
        <p:blipFill>
          <a:blip r:embed="rId12"/>
          <a:stretch>
            <a:fillRect/>
          </a:stretch>
        </p:blipFill>
        <p:spPr>
          <a:xfrm>
            <a:off x="8346895" y="2482927"/>
            <a:ext cx="1474618" cy="1972800"/>
          </a:xfrm>
          <a:prstGeom prst="rect">
            <a:avLst/>
          </a:prstGeom>
        </p:spPr>
      </p:pic>
    </p:spTree>
    <p:extLst>
      <p:ext uri="{BB962C8B-B14F-4D97-AF65-F5344CB8AC3E}">
        <p14:creationId xmlns:p14="http://schemas.microsoft.com/office/powerpoint/2010/main" val="365107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1BF419-27D5-F042-BD2D-2E9573AD0708}"/>
              </a:ext>
            </a:extLst>
          </p:cNvPr>
          <p:cNvSpPr>
            <a:spLocks noGrp="1"/>
          </p:cNvSpPr>
          <p:nvPr>
            <p:ph type="title"/>
          </p:nvPr>
        </p:nvSpPr>
        <p:spPr>
          <a:xfrm>
            <a:off x="600363" y="1050908"/>
            <a:ext cx="10515600" cy="822403"/>
          </a:xfrm>
        </p:spPr>
        <p:txBody>
          <a:bodyPr/>
          <a:lstStyle/>
          <a:p>
            <a:r>
              <a:rPr lang="en-GB" b="1" dirty="0">
                <a:solidFill>
                  <a:srgbClr val="026EBA"/>
                </a:solidFill>
                <a:latin typeface="Mark Pro" panose="020B0504020201010104" pitchFamily="34" charset="77"/>
              </a:rPr>
              <a:t>The Hydrogen Landscape</a:t>
            </a:r>
          </a:p>
        </p:txBody>
      </p:sp>
      <p:sp>
        <p:nvSpPr>
          <p:cNvPr id="4" name="Plassholder for tekst 3">
            <a:extLst>
              <a:ext uri="{FF2B5EF4-FFF2-40B4-BE49-F238E27FC236}">
                <a16:creationId xmlns:a16="http://schemas.microsoft.com/office/drawing/2014/main" id="{EA2C4C1A-D390-B249-B3AF-4164878D433B}"/>
              </a:ext>
            </a:extLst>
          </p:cNvPr>
          <p:cNvSpPr txBox="1">
            <a:spLocks/>
          </p:cNvSpPr>
          <p:nvPr/>
        </p:nvSpPr>
        <p:spPr>
          <a:xfrm>
            <a:off x="498763" y="1825625"/>
            <a:ext cx="5257459" cy="435133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buClr>
                <a:srgbClr val="026EBA"/>
              </a:buClr>
              <a:buSzPct val="100000"/>
            </a:pPr>
            <a:r>
              <a:rPr lang="en-GB" sz="2000" dirty="0">
                <a:latin typeface="Mark Pro" panose="020B0504020201010104" pitchFamily="34" charset="77"/>
              </a:rPr>
              <a:t>National strategies are currently being developed all over the world</a:t>
            </a:r>
          </a:p>
          <a:p>
            <a:pPr>
              <a:lnSpc>
                <a:spcPct val="120000"/>
              </a:lnSpc>
              <a:buClr>
                <a:srgbClr val="026EBA"/>
              </a:buClr>
              <a:buSzPct val="100000"/>
            </a:pPr>
            <a:r>
              <a:rPr lang="en-GB" sz="2000" dirty="0">
                <a:latin typeface="Mark Pro" panose="020B0504020201010104" pitchFamily="34" charset="77"/>
              </a:rPr>
              <a:t>European focus: Decarbonising industrial and transport sectors</a:t>
            </a:r>
          </a:p>
          <a:p>
            <a:pPr>
              <a:lnSpc>
                <a:spcPct val="120000"/>
              </a:lnSpc>
              <a:buClr>
                <a:srgbClr val="026EBA"/>
              </a:buClr>
              <a:buSzPct val="100000"/>
            </a:pPr>
            <a:r>
              <a:rPr lang="en-GB" sz="2000" b="1" dirty="0">
                <a:solidFill>
                  <a:srgbClr val="026EBA"/>
                </a:solidFill>
                <a:latin typeface="Mark Pro" panose="020B0504020201010104" pitchFamily="34" charset="77"/>
              </a:rPr>
              <a:t>Status in the Nordics: </a:t>
            </a:r>
          </a:p>
          <a:p>
            <a:pPr lvl="1">
              <a:lnSpc>
                <a:spcPct val="120000"/>
              </a:lnSpc>
              <a:spcBef>
                <a:spcPts val="1100"/>
              </a:spcBef>
              <a:buClr>
                <a:srgbClr val="026EBA"/>
              </a:buClr>
              <a:buSzPct val="100000"/>
            </a:pPr>
            <a:r>
              <a:rPr lang="en-GB" sz="1900" dirty="0">
                <a:latin typeface="Mark Pro" panose="020B0504020201010104" pitchFamily="34" charset="77"/>
              </a:rPr>
              <a:t>Norway: Strategy (2020) and Roadmap (2021)</a:t>
            </a:r>
          </a:p>
          <a:p>
            <a:pPr lvl="1">
              <a:lnSpc>
                <a:spcPct val="120000"/>
              </a:lnSpc>
              <a:spcBef>
                <a:spcPts val="1100"/>
              </a:spcBef>
              <a:buClr>
                <a:srgbClr val="026EBA"/>
              </a:buClr>
              <a:buSzPct val="100000"/>
            </a:pPr>
            <a:r>
              <a:rPr lang="en-GB" sz="1900" dirty="0">
                <a:latin typeface="Mark Pro" panose="020B0504020201010104" pitchFamily="34" charset="77"/>
              </a:rPr>
              <a:t>Sweden: Proposed strategy publisher in 2021, </a:t>
            </a:r>
            <a:br>
              <a:rPr lang="en-GB" sz="1900" dirty="0">
                <a:latin typeface="Mark Pro" panose="020B0504020201010104" pitchFamily="34" charset="77"/>
              </a:rPr>
            </a:br>
            <a:r>
              <a:rPr lang="en-GB" sz="1900" dirty="0">
                <a:latin typeface="Mark Pro" panose="020B0504020201010104" pitchFamily="34" charset="77"/>
              </a:rPr>
              <a:t>to be adopted 2022</a:t>
            </a:r>
          </a:p>
          <a:p>
            <a:pPr lvl="1">
              <a:lnSpc>
                <a:spcPct val="120000"/>
              </a:lnSpc>
              <a:spcBef>
                <a:spcPts val="1100"/>
              </a:spcBef>
              <a:buClr>
                <a:srgbClr val="026EBA"/>
              </a:buClr>
              <a:buSzPct val="100000"/>
            </a:pPr>
            <a:r>
              <a:rPr lang="en-GB" sz="1900" dirty="0">
                <a:latin typeface="Mark Pro" panose="020B0504020201010104" pitchFamily="34" charset="77"/>
              </a:rPr>
              <a:t>Denmark: Strategy adopted 2022</a:t>
            </a:r>
          </a:p>
          <a:p>
            <a:pPr lvl="1">
              <a:lnSpc>
                <a:spcPct val="120000"/>
              </a:lnSpc>
              <a:spcBef>
                <a:spcPts val="1100"/>
              </a:spcBef>
              <a:buClr>
                <a:srgbClr val="026EBA"/>
              </a:buClr>
              <a:buSzPct val="100000"/>
            </a:pPr>
            <a:r>
              <a:rPr lang="en-GB" sz="1900" dirty="0">
                <a:latin typeface="Mark Pro" panose="020B0504020201010104" pitchFamily="34" charset="77"/>
              </a:rPr>
              <a:t>Finland: National strategy expected 2022</a:t>
            </a:r>
          </a:p>
          <a:p>
            <a:pPr lvl="1">
              <a:lnSpc>
                <a:spcPct val="120000"/>
              </a:lnSpc>
              <a:spcBef>
                <a:spcPts val="1100"/>
              </a:spcBef>
              <a:buClr>
                <a:srgbClr val="026EBA"/>
              </a:buClr>
              <a:buSzPct val="100000"/>
            </a:pPr>
            <a:r>
              <a:rPr lang="en-GB" sz="1900" dirty="0">
                <a:latin typeface="Mark Pro" panose="020B0504020201010104" pitchFamily="34" charset="77"/>
              </a:rPr>
              <a:t>Iceland: Hydrogen &amp; Electrofuel Roadmap expected to be </a:t>
            </a:r>
            <a:r>
              <a:rPr lang="en-GB" sz="1900">
                <a:latin typeface="Mark Pro" panose="020B0504020201010104" pitchFamily="34" charset="77"/>
              </a:rPr>
              <a:t>published 2022</a:t>
            </a:r>
            <a:endParaRPr lang="en-GB" sz="1900" dirty="0">
              <a:latin typeface="Mark Pro" panose="020B0504020201010104" pitchFamily="34" charset="77"/>
            </a:endParaRPr>
          </a:p>
        </p:txBody>
      </p:sp>
      <p:pic>
        <p:nvPicPr>
          <p:cNvPr id="5" name="Bilde 4">
            <a:extLst>
              <a:ext uri="{FF2B5EF4-FFF2-40B4-BE49-F238E27FC236}">
                <a16:creationId xmlns:a16="http://schemas.microsoft.com/office/drawing/2014/main" id="{B3861DF5-FB1A-CB9B-DAC6-8A385500299C}"/>
              </a:ext>
            </a:extLst>
          </p:cNvPr>
          <p:cNvPicPr>
            <a:picLocks noChangeAspect="1"/>
          </p:cNvPicPr>
          <p:nvPr/>
        </p:nvPicPr>
        <p:blipFill>
          <a:blip r:embed="rId3"/>
          <a:stretch>
            <a:fillRect/>
          </a:stretch>
        </p:blipFill>
        <p:spPr>
          <a:xfrm>
            <a:off x="5965782" y="203200"/>
            <a:ext cx="2917819" cy="3816000"/>
          </a:xfrm>
          <a:prstGeom prst="rect">
            <a:avLst/>
          </a:prstGeom>
          <a:ln>
            <a:solidFill>
              <a:schemeClr val="accent1"/>
            </a:solidFill>
          </a:ln>
        </p:spPr>
      </p:pic>
      <p:pic>
        <p:nvPicPr>
          <p:cNvPr id="13" name="Bilde 12">
            <a:extLst>
              <a:ext uri="{FF2B5EF4-FFF2-40B4-BE49-F238E27FC236}">
                <a16:creationId xmlns:a16="http://schemas.microsoft.com/office/drawing/2014/main" id="{45AD7502-D9B3-D165-0D90-B7CB3C3F8D62}"/>
              </a:ext>
            </a:extLst>
          </p:cNvPr>
          <p:cNvPicPr>
            <a:picLocks noChangeAspect="1"/>
          </p:cNvPicPr>
          <p:nvPr/>
        </p:nvPicPr>
        <p:blipFill>
          <a:blip r:embed="rId4"/>
          <a:stretch>
            <a:fillRect/>
          </a:stretch>
        </p:blipFill>
        <p:spPr>
          <a:xfrm>
            <a:off x="6246047" y="2778876"/>
            <a:ext cx="2733625" cy="3816000"/>
          </a:xfrm>
          <a:prstGeom prst="rect">
            <a:avLst/>
          </a:prstGeom>
          <a:ln>
            <a:solidFill>
              <a:schemeClr val="accent1"/>
            </a:solidFill>
          </a:ln>
        </p:spPr>
      </p:pic>
      <p:pic>
        <p:nvPicPr>
          <p:cNvPr id="14" name="Bilde 13">
            <a:extLst>
              <a:ext uri="{FF2B5EF4-FFF2-40B4-BE49-F238E27FC236}">
                <a16:creationId xmlns:a16="http://schemas.microsoft.com/office/drawing/2014/main" id="{412AE7A6-8B9F-9061-4731-0E088DD2D0D2}"/>
              </a:ext>
            </a:extLst>
          </p:cNvPr>
          <p:cNvPicPr>
            <a:picLocks noChangeAspect="1"/>
          </p:cNvPicPr>
          <p:nvPr/>
        </p:nvPicPr>
        <p:blipFill>
          <a:blip r:embed="rId5"/>
          <a:stretch>
            <a:fillRect/>
          </a:stretch>
        </p:blipFill>
        <p:spPr>
          <a:xfrm>
            <a:off x="9257619" y="2778876"/>
            <a:ext cx="2757330" cy="3816000"/>
          </a:xfrm>
          <a:prstGeom prst="rect">
            <a:avLst/>
          </a:prstGeom>
          <a:solidFill>
            <a:schemeClr val="lt1"/>
          </a:solidFill>
          <a:ln>
            <a:solidFill>
              <a:schemeClr val="accent1"/>
            </a:solidFill>
          </a:ln>
        </p:spPr>
      </p:pic>
      <p:pic>
        <p:nvPicPr>
          <p:cNvPr id="15" name="Bilde 14">
            <a:extLst>
              <a:ext uri="{FF2B5EF4-FFF2-40B4-BE49-F238E27FC236}">
                <a16:creationId xmlns:a16="http://schemas.microsoft.com/office/drawing/2014/main" id="{A61D27AE-6863-8DED-85AF-2720B9DD10D1}"/>
              </a:ext>
            </a:extLst>
          </p:cNvPr>
          <p:cNvPicPr>
            <a:picLocks noChangeAspect="1"/>
          </p:cNvPicPr>
          <p:nvPr/>
        </p:nvPicPr>
        <p:blipFill>
          <a:blip r:embed="rId6"/>
          <a:stretch>
            <a:fillRect/>
          </a:stretch>
        </p:blipFill>
        <p:spPr>
          <a:xfrm>
            <a:off x="9075744" y="174171"/>
            <a:ext cx="2702792" cy="3816000"/>
          </a:xfrm>
          <a:prstGeom prst="rect">
            <a:avLst/>
          </a:prstGeom>
        </p:spPr>
      </p:pic>
    </p:spTree>
    <p:extLst>
      <p:ext uri="{BB962C8B-B14F-4D97-AF65-F5344CB8AC3E}">
        <p14:creationId xmlns:p14="http://schemas.microsoft.com/office/powerpoint/2010/main" val="291363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CAB59F-1EA2-3943-9B32-1E656216F08E}"/>
              </a:ext>
            </a:extLst>
          </p:cNvPr>
          <p:cNvSpPr>
            <a:spLocks noGrp="1"/>
          </p:cNvSpPr>
          <p:nvPr>
            <p:ph type="title"/>
          </p:nvPr>
        </p:nvSpPr>
        <p:spPr>
          <a:xfrm>
            <a:off x="614964" y="1047020"/>
            <a:ext cx="10515600" cy="822403"/>
          </a:xfrm>
        </p:spPr>
        <p:txBody>
          <a:bodyPr/>
          <a:lstStyle/>
          <a:p>
            <a:r>
              <a:rPr lang="en-GB" b="1" dirty="0">
                <a:solidFill>
                  <a:srgbClr val="026EBA"/>
                </a:solidFill>
                <a:latin typeface="Mark Pro" panose="020B0504020201010104" pitchFamily="34" charset="77"/>
              </a:rPr>
              <a:t>Europe</a:t>
            </a:r>
          </a:p>
        </p:txBody>
      </p:sp>
      <p:sp>
        <p:nvSpPr>
          <p:cNvPr id="4" name="Plassholder for tekst 3">
            <a:extLst>
              <a:ext uri="{FF2B5EF4-FFF2-40B4-BE49-F238E27FC236}">
                <a16:creationId xmlns:a16="http://schemas.microsoft.com/office/drawing/2014/main" id="{DEABB048-0D84-6A46-A3A8-A20FC3AA0472}"/>
              </a:ext>
            </a:extLst>
          </p:cNvPr>
          <p:cNvSpPr txBox="1">
            <a:spLocks/>
          </p:cNvSpPr>
          <p:nvPr/>
        </p:nvSpPr>
        <p:spPr>
          <a:xfrm>
            <a:off x="575875" y="1736793"/>
            <a:ext cx="7319618" cy="485269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10000"/>
              </a:lnSpc>
              <a:buClr>
                <a:srgbClr val="026EBA"/>
              </a:buClr>
              <a:buSzPct val="100000"/>
            </a:pPr>
            <a:r>
              <a:rPr lang="en-GB" sz="1800" b="1" dirty="0">
                <a:solidFill>
                  <a:srgbClr val="026EBA"/>
                </a:solidFill>
                <a:latin typeface="Mark Pro" panose="020B0504020201010104" pitchFamily="34" charset="77"/>
              </a:rPr>
              <a:t>Hydrogen to play an important role in</a:t>
            </a:r>
          </a:p>
          <a:p>
            <a:pPr lvl="1">
              <a:lnSpc>
                <a:spcPct val="110000"/>
              </a:lnSpc>
              <a:buClr>
                <a:srgbClr val="026EBA"/>
              </a:buClr>
              <a:buSzPct val="100000"/>
            </a:pPr>
            <a:r>
              <a:rPr lang="en-GB" sz="1600" dirty="0">
                <a:latin typeface="Mark Pro" panose="020B0504020201010104" pitchFamily="34" charset="77"/>
              </a:rPr>
              <a:t>Decarbonisation of the energy system</a:t>
            </a:r>
          </a:p>
          <a:p>
            <a:pPr lvl="1">
              <a:lnSpc>
                <a:spcPct val="110000"/>
              </a:lnSpc>
              <a:buClr>
                <a:srgbClr val="026EBA"/>
              </a:buClr>
              <a:buSzPct val="100000"/>
            </a:pPr>
            <a:r>
              <a:rPr lang="en-GB" sz="1600" dirty="0">
                <a:latin typeface="Mark Pro" panose="020B0504020201010104" pitchFamily="34" charset="77"/>
              </a:rPr>
              <a:t>Developing European industry</a:t>
            </a:r>
          </a:p>
          <a:p>
            <a:pPr lvl="1">
              <a:lnSpc>
                <a:spcPct val="110000"/>
              </a:lnSpc>
              <a:buClr>
                <a:srgbClr val="026EBA"/>
              </a:buClr>
              <a:buSzPct val="100000"/>
            </a:pPr>
            <a:r>
              <a:rPr lang="en-GB" sz="1600" dirty="0">
                <a:latin typeface="Mark Pro" panose="020B0504020201010104" pitchFamily="34" charset="77"/>
              </a:rPr>
              <a:t>Fit for 55 – meeting ambitious climate targets</a:t>
            </a:r>
          </a:p>
          <a:p>
            <a:pPr>
              <a:lnSpc>
                <a:spcPct val="110000"/>
              </a:lnSpc>
              <a:buClr>
                <a:srgbClr val="026EBA"/>
              </a:buClr>
              <a:buSzPct val="100000"/>
            </a:pPr>
            <a:r>
              <a:rPr lang="en-GB" sz="1800" b="1" dirty="0">
                <a:solidFill>
                  <a:srgbClr val="026EBA"/>
                </a:solidFill>
                <a:latin typeface="Mark Pro" panose="020B0504020201010104" pitchFamily="34" charset="77"/>
              </a:rPr>
              <a:t>EU´s Hydrogen Strategy – specifying targets for </a:t>
            </a:r>
          </a:p>
          <a:p>
            <a:pPr lvl="1">
              <a:lnSpc>
                <a:spcPct val="110000"/>
              </a:lnSpc>
              <a:buClr>
                <a:srgbClr val="026EBA"/>
              </a:buClr>
              <a:buSzPct val="100000"/>
            </a:pPr>
            <a:r>
              <a:rPr lang="en-GB" sz="1600" dirty="0">
                <a:latin typeface="Mark Pro" panose="020B0504020201010104" pitchFamily="34" charset="77"/>
              </a:rPr>
              <a:t>Green and blue hydrogen production by 2025 and 2030</a:t>
            </a:r>
          </a:p>
          <a:p>
            <a:pPr lvl="1">
              <a:lnSpc>
                <a:spcPct val="110000"/>
              </a:lnSpc>
              <a:buClr>
                <a:srgbClr val="026EBA"/>
              </a:buClr>
              <a:buSzPct val="100000"/>
            </a:pPr>
            <a:r>
              <a:rPr lang="en-GB" sz="1600" dirty="0">
                <a:latin typeface="Mark Pro" panose="020B0504020201010104" pitchFamily="34" charset="77"/>
              </a:rPr>
              <a:t>Investments in electrolysers, connection to solar and wind power, transport, distribution, and storage</a:t>
            </a:r>
          </a:p>
          <a:p>
            <a:pPr lvl="1">
              <a:lnSpc>
                <a:spcPct val="110000"/>
              </a:lnSpc>
              <a:buClr>
                <a:srgbClr val="026EBA"/>
              </a:buClr>
              <a:buSzPct val="100000"/>
            </a:pPr>
            <a:r>
              <a:rPr lang="en-GB" sz="1600" dirty="0">
                <a:latin typeface="Mark Pro" panose="020B0504020201010104" pitchFamily="34" charset="77"/>
              </a:rPr>
              <a:t>Total investments: 320-458 billion Euros until 2030</a:t>
            </a:r>
          </a:p>
          <a:p>
            <a:pPr>
              <a:lnSpc>
                <a:spcPct val="110000"/>
              </a:lnSpc>
              <a:buClr>
                <a:srgbClr val="026EBA"/>
              </a:buClr>
              <a:buSzPct val="100000"/>
            </a:pPr>
            <a:r>
              <a:rPr lang="en-GB" sz="1800" b="1" dirty="0">
                <a:solidFill>
                  <a:srgbClr val="026EBA"/>
                </a:solidFill>
                <a:latin typeface="Mark Pro" panose="020B0504020201010104" pitchFamily="34" charset="77"/>
              </a:rPr>
              <a:t>Germany´s Hydrogen Strategy</a:t>
            </a:r>
          </a:p>
          <a:p>
            <a:pPr lvl="1">
              <a:lnSpc>
                <a:spcPct val="110000"/>
              </a:lnSpc>
              <a:buClr>
                <a:srgbClr val="026EBA"/>
              </a:buClr>
              <a:buSzPct val="100000"/>
            </a:pPr>
            <a:r>
              <a:rPr lang="en-GB" sz="1600" dirty="0">
                <a:latin typeface="Mark Pro" panose="020B0504020201010104" pitchFamily="34" charset="77"/>
              </a:rPr>
              <a:t>Budget: 9 billion Euros</a:t>
            </a:r>
          </a:p>
          <a:p>
            <a:pPr lvl="1">
              <a:lnSpc>
                <a:spcPct val="110000"/>
              </a:lnSpc>
              <a:buClr>
                <a:srgbClr val="026EBA"/>
              </a:buClr>
              <a:buSzPct val="100000"/>
            </a:pPr>
            <a:r>
              <a:rPr lang="en-GB" sz="1600" dirty="0">
                <a:latin typeface="Mark Pro" panose="020B0504020201010104" pitchFamily="34" charset="77"/>
              </a:rPr>
              <a:t>38 measures over the complete value chain</a:t>
            </a:r>
          </a:p>
          <a:p>
            <a:pPr lvl="1">
              <a:lnSpc>
                <a:spcPct val="110000"/>
              </a:lnSpc>
              <a:buClr>
                <a:srgbClr val="026EBA"/>
              </a:buClr>
              <a:buSzPct val="100000"/>
            </a:pPr>
            <a:r>
              <a:rPr lang="en-GB" sz="1600" dirty="0">
                <a:latin typeface="Mark Pro" panose="020B0504020201010104" pitchFamily="34" charset="77"/>
              </a:rPr>
              <a:t>Dedicated work on regulations and directives to stimulate development and deployment of hydrogen stations and vehicles</a:t>
            </a:r>
          </a:p>
          <a:p>
            <a:pPr lvl="1">
              <a:lnSpc>
                <a:spcPct val="110000"/>
              </a:lnSpc>
              <a:buClr>
                <a:srgbClr val="026EBA"/>
              </a:buClr>
              <a:buSzPct val="100000"/>
            </a:pPr>
            <a:r>
              <a:rPr lang="en-GB" sz="1600" dirty="0">
                <a:latin typeface="Mark Pro" panose="020B0504020201010104" pitchFamily="34" charset="77"/>
              </a:rPr>
              <a:t>Ramp-up of fuel cell applications over all segments and respective infrastructure as well as power-based fuel</a:t>
            </a:r>
          </a:p>
          <a:p>
            <a:pPr lvl="1">
              <a:lnSpc>
                <a:spcPct val="110000"/>
              </a:lnSpc>
              <a:buClr>
                <a:srgbClr val="026EBA"/>
              </a:buClr>
              <a:buSzPct val="100000"/>
            </a:pPr>
            <a:r>
              <a:rPr lang="en-GB" sz="1600" dirty="0">
                <a:latin typeface="Mark Pro" panose="020B0504020201010104" pitchFamily="34" charset="77"/>
              </a:rPr>
              <a:t>To be updated and upgraded by new government</a:t>
            </a:r>
          </a:p>
        </p:txBody>
      </p:sp>
      <p:pic>
        <p:nvPicPr>
          <p:cNvPr id="7" name="Bilde 6">
            <a:extLst>
              <a:ext uri="{FF2B5EF4-FFF2-40B4-BE49-F238E27FC236}">
                <a16:creationId xmlns:a16="http://schemas.microsoft.com/office/drawing/2014/main" id="{18E41DE7-4CA3-7B4E-B6F4-EE4E815179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1698" y="1825150"/>
            <a:ext cx="2383073" cy="3429000"/>
          </a:xfrm>
          <a:prstGeom prst="rect">
            <a:avLst/>
          </a:prstGeom>
          <a:ln>
            <a:solidFill>
              <a:schemeClr val="bg1">
                <a:lumMod val="85000"/>
              </a:schemeClr>
            </a:solidFill>
          </a:ln>
          <a:effectLst>
            <a:outerShdw blurRad="63500" algn="ctr" rotWithShape="0">
              <a:prstClr val="black">
                <a:alpha val="40000"/>
              </a:prstClr>
            </a:outerShdw>
          </a:effectLst>
        </p:spPr>
      </p:pic>
      <p:pic>
        <p:nvPicPr>
          <p:cNvPr id="8" name="Bilde 7">
            <a:extLst>
              <a:ext uri="{FF2B5EF4-FFF2-40B4-BE49-F238E27FC236}">
                <a16:creationId xmlns:a16="http://schemas.microsoft.com/office/drawing/2014/main" id="{90321576-0C40-784D-8733-58A2ADFF74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5402" y="3409819"/>
            <a:ext cx="2251580" cy="3157518"/>
          </a:xfrm>
          <a:prstGeom prst="rect">
            <a:avLst/>
          </a:prstGeom>
        </p:spPr>
      </p:pic>
    </p:spTree>
    <p:extLst>
      <p:ext uri="{BB962C8B-B14F-4D97-AF65-F5344CB8AC3E}">
        <p14:creationId xmlns:p14="http://schemas.microsoft.com/office/powerpoint/2010/main" val="303179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CAB59F-1EA2-3943-9B32-1E656216F08E}"/>
              </a:ext>
            </a:extLst>
          </p:cNvPr>
          <p:cNvSpPr>
            <a:spLocks noGrp="1"/>
          </p:cNvSpPr>
          <p:nvPr>
            <p:ph type="title"/>
          </p:nvPr>
        </p:nvSpPr>
        <p:spPr>
          <a:xfrm>
            <a:off x="579120" y="902620"/>
            <a:ext cx="11124148" cy="822403"/>
          </a:xfrm>
        </p:spPr>
        <p:txBody>
          <a:bodyPr>
            <a:noAutofit/>
          </a:bodyPr>
          <a:lstStyle/>
          <a:p>
            <a:r>
              <a:rPr lang="en-GB" b="1" dirty="0">
                <a:solidFill>
                  <a:srgbClr val="026EBA"/>
                </a:solidFill>
                <a:latin typeface="Mark Pro" panose="020B0504020201010104" pitchFamily="34" charset="77"/>
              </a:rPr>
              <a:t>Standards and Directives Stimulating Transition to Zero-emission</a:t>
            </a:r>
          </a:p>
        </p:txBody>
      </p:sp>
      <p:sp>
        <p:nvSpPr>
          <p:cNvPr id="9" name="TekstSylinder 8">
            <a:extLst>
              <a:ext uri="{FF2B5EF4-FFF2-40B4-BE49-F238E27FC236}">
                <a16:creationId xmlns:a16="http://schemas.microsoft.com/office/drawing/2014/main" id="{75C8FFCC-D8BC-F449-9FB2-B4CCD9D402E8}"/>
              </a:ext>
            </a:extLst>
          </p:cNvPr>
          <p:cNvSpPr txBox="1"/>
          <p:nvPr/>
        </p:nvSpPr>
        <p:spPr>
          <a:xfrm>
            <a:off x="717886" y="6255657"/>
            <a:ext cx="2592693" cy="261610"/>
          </a:xfrm>
          <a:prstGeom prst="rect">
            <a:avLst/>
          </a:prstGeom>
          <a:noFill/>
        </p:spPr>
        <p:txBody>
          <a:bodyPr wrap="square" rtlCol="0">
            <a:spAutoFit/>
          </a:bodyPr>
          <a:lstStyle/>
          <a:p>
            <a:r>
              <a:rPr lang="en-GB" sz="1100" i="1" dirty="0">
                <a:solidFill>
                  <a:srgbClr val="026EBA"/>
                </a:solidFill>
                <a:latin typeface="Mark Pro" panose="020B0504020201010104" pitchFamily="34" charset="77"/>
              </a:rPr>
              <a:t>Source: Hydrogen Europe</a:t>
            </a:r>
          </a:p>
        </p:txBody>
      </p:sp>
      <p:sp>
        <p:nvSpPr>
          <p:cNvPr id="7" name="TekstSylinder 6">
            <a:extLst>
              <a:ext uri="{FF2B5EF4-FFF2-40B4-BE49-F238E27FC236}">
                <a16:creationId xmlns:a16="http://schemas.microsoft.com/office/drawing/2014/main" id="{B89696ED-3BAF-8A43-B40C-800050CFCEAC}"/>
              </a:ext>
            </a:extLst>
          </p:cNvPr>
          <p:cNvSpPr txBox="1"/>
          <p:nvPr/>
        </p:nvSpPr>
        <p:spPr>
          <a:xfrm>
            <a:off x="4250871" y="6255657"/>
            <a:ext cx="7689022" cy="261610"/>
          </a:xfrm>
          <a:prstGeom prst="rect">
            <a:avLst/>
          </a:prstGeom>
          <a:noFill/>
        </p:spPr>
        <p:txBody>
          <a:bodyPr wrap="square" rtlCol="0">
            <a:spAutoFit/>
          </a:bodyPr>
          <a:lstStyle/>
          <a:p>
            <a:r>
              <a:rPr lang="en-GB" sz="1100" i="1" dirty="0">
                <a:solidFill>
                  <a:srgbClr val="026EBA"/>
                </a:solidFill>
                <a:latin typeface="Mark Pro" panose="020B0504020201010104" pitchFamily="34" charset="77"/>
              </a:rPr>
              <a:t>* The directive is changed to a regulative (AFIR), expected to be adopted by the Commission spring 2022. </a:t>
            </a:r>
          </a:p>
        </p:txBody>
      </p:sp>
      <p:grpSp>
        <p:nvGrpSpPr>
          <p:cNvPr id="78" name="Gruppe 77">
            <a:extLst>
              <a:ext uri="{FF2B5EF4-FFF2-40B4-BE49-F238E27FC236}">
                <a16:creationId xmlns:a16="http://schemas.microsoft.com/office/drawing/2014/main" id="{B9CF61B8-55FB-4248-89DF-8EB76DAA65EB}"/>
              </a:ext>
            </a:extLst>
          </p:cNvPr>
          <p:cNvGrpSpPr/>
          <p:nvPr/>
        </p:nvGrpSpPr>
        <p:grpSpPr>
          <a:xfrm>
            <a:off x="4621877" y="1901490"/>
            <a:ext cx="3032232" cy="4019260"/>
            <a:chOff x="4110643" y="2032125"/>
            <a:chExt cx="3032232" cy="4019260"/>
          </a:xfrm>
        </p:grpSpPr>
        <p:grpSp>
          <p:nvGrpSpPr>
            <p:cNvPr id="64" name="Gruppe 63">
              <a:extLst>
                <a:ext uri="{FF2B5EF4-FFF2-40B4-BE49-F238E27FC236}">
                  <a16:creationId xmlns:a16="http://schemas.microsoft.com/office/drawing/2014/main" id="{88D7C1F6-F045-4C5E-924B-039097F5D0C3}"/>
                </a:ext>
              </a:extLst>
            </p:cNvPr>
            <p:cNvGrpSpPr/>
            <p:nvPr/>
          </p:nvGrpSpPr>
          <p:grpSpPr>
            <a:xfrm>
              <a:off x="4110643" y="2032125"/>
              <a:ext cx="3032232" cy="1869385"/>
              <a:chOff x="4110643" y="2032125"/>
              <a:chExt cx="3032232" cy="1869385"/>
            </a:xfrm>
          </p:grpSpPr>
          <p:sp>
            <p:nvSpPr>
              <p:cNvPr id="29" name="Rektangel: avrundede hjørner 28">
                <a:extLst>
                  <a:ext uri="{FF2B5EF4-FFF2-40B4-BE49-F238E27FC236}">
                    <a16:creationId xmlns:a16="http://schemas.microsoft.com/office/drawing/2014/main" id="{6A3EB2B9-1DF0-45E4-BBAF-9BFCD8FFC974}"/>
                  </a:ext>
                </a:extLst>
              </p:cNvPr>
              <p:cNvSpPr/>
              <p:nvPr/>
            </p:nvSpPr>
            <p:spPr>
              <a:xfrm>
                <a:off x="4110643" y="2032125"/>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30" name="TekstSylinder 29">
                <a:extLst>
                  <a:ext uri="{FF2B5EF4-FFF2-40B4-BE49-F238E27FC236}">
                    <a16:creationId xmlns:a16="http://schemas.microsoft.com/office/drawing/2014/main" id="{88997ADF-BB13-444B-BCE1-B16AEF153130}"/>
                  </a:ext>
                </a:extLst>
              </p:cNvPr>
              <p:cNvSpPr txBox="1"/>
              <p:nvPr/>
            </p:nvSpPr>
            <p:spPr>
              <a:xfrm>
                <a:off x="4298280" y="2238649"/>
                <a:ext cx="301686" cy="369332"/>
              </a:xfrm>
              <a:prstGeom prst="rect">
                <a:avLst/>
              </a:prstGeom>
              <a:noFill/>
            </p:spPr>
            <p:txBody>
              <a:bodyPr wrap="none" rtlCol="0">
                <a:spAutoFit/>
              </a:bodyPr>
              <a:lstStyle/>
              <a:p>
                <a:r>
                  <a:rPr lang="nb-NO" sz="1800" b="1" dirty="0">
                    <a:solidFill>
                      <a:srgbClr val="00B0F0"/>
                    </a:solidFill>
                    <a:latin typeface="Mark Pro" panose="020B0504020201010104"/>
                  </a:rPr>
                  <a:t>2</a:t>
                </a:r>
              </a:p>
            </p:txBody>
          </p:sp>
          <p:sp>
            <p:nvSpPr>
              <p:cNvPr id="31" name="TekstSylinder 30">
                <a:extLst>
                  <a:ext uri="{FF2B5EF4-FFF2-40B4-BE49-F238E27FC236}">
                    <a16:creationId xmlns:a16="http://schemas.microsoft.com/office/drawing/2014/main" id="{43D0B9C2-C2F8-4C3E-AA2E-277FC788CF79}"/>
                  </a:ext>
                </a:extLst>
              </p:cNvPr>
              <p:cNvSpPr txBox="1"/>
              <p:nvPr/>
            </p:nvSpPr>
            <p:spPr>
              <a:xfrm>
                <a:off x="4586091" y="2238649"/>
                <a:ext cx="1885453" cy="646331"/>
              </a:xfrm>
              <a:prstGeom prst="rect">
                <a:avLst/>
              </a:prstGeom>
              <a:noFill/>
            </p:spPr>
            <p:txBody>
              <a:bodyPr wrap="none" rtlCol="0">
                <a:spAutoFit/>
              </a:bodyPr>
              <a:lstStyle/>
              <a:p>
                <a:r>
                  <a:rPr lang="en-GB" sz="1800" b="1" dirty="0">
                    <a:solidFill>
                      <a:schemeClr val="tx1"/>
                    </a:solidFill>
                    <a:latin typeface="Mark Pro" panose="020B0504020201010104"/>
                  </a:rPr>
                  <a:t>CO</a:t>
                </a:r>
                <a:r>
                  <a:rPr lang="en-GB" sz="1800" b="1" baseline="-25000" dirty="0">
                    <a:solidFill>
                      <a:schemeClr val="tx1"/>
                    </a:solidFill>
                    <a:latin typeface="Mark Pro" panose="020B0504020201010104"/>
                  </a:rPr>
                  <a:t>2</a:t>
                </a:r>
                <a:r>
                  <a:rPr lang="en-GB" sz="1800" b="1" dirty="0">
                    <a:solidFill>
                      <a:schemeClr val="tx1"/>
                    </a:solidFill>
                    <a:latin typeface="Mark Pro" panose="020B0504020201010104"/>
                  </a:rPr>
                  <a:t> Emission </a:t>
                </a:r>
                <a:br>
                  <a:rPr lang="en-GB" sz="1800" b="1" dirty="0">
                    <a:solidFill>
                      <a:schemeClr val="tx1"/>
                    </a:solidFill>
                    <a:latin typeface="Mark Pro" panose="020B0504020201010104"/>
                  </a:rPr>
                </a:br>
                <a:r>
                  <a:rPr lang="en-GB" sz="1800" b="1" dirty="0">
                    <a:solidFill>
                      <a:schemeClr val="tx1"/>
                    </a:solidFill>
                    <a:latin typeface="Mark Pro" panose="020B0504020201010104"/>
                  </a:rPr>
                  <a:t>Standards – HDVs</a:t>
                </a:r>
              </a:p>
            </p:txBody>
          </p:sp>
          <p:pic>
            <p:nvPicPr>
              <p:cNvPr id="38" name="Bilde 37">
                <a:extLst>
                  <a:ext uri="{FF2B5EF4-FFF2-40B4-BE49-F238E27FC236}">
                    <a16:creationId xmlns:a16="http://schemas.microsoft.com/office/drawing/2014/main" id="{71FB93B8-E0B5-4D1D-AFC3-77AD74EA3AA7}"/>
                  </a:ext>
                </a:extLst>
              </p:cNvPr>
              <p:cNvPicPr>
                <a:picLocks noChangeAspect="1"/>
              </p:cNvPicPr>
              <p:nvPr/>
            </p:nvPicPr>
            <p:blipFill>
              <a:blip r:embed="rId3"/>
              <a:stretch>
                <a:fillRect/>
              </a:stretch>
            </p:blipFill>
            <p:spPr>
              <a:xfrm>
                <a:off x="5232041" y="3114382"/>
                <a:ext cx="800212" cy="485843"/>
              </a:xfrm>
              <a:prstGeom prst="rect">
                <a:avLst/>
              </a:prstGeom>
            </p:spPr>
          </p:pic>
        </p:grpSp>
        <p:grpSp>
          <p:nvGrpSpPr>
            <p:cNvPr id="72" name="Gruppe 71">
              <a:extLst>
                <a:ext uri="{FF2B5EF4-FFF2-40B4-BE49-F238E27FC236}">
                  <a16:creationId xmlns:a16="http://schemas.microsoft.com/office/drawing/2014/main" id="{6D036B4C-F158-4F39-8FBB-0577559FBE22}"/>
                </a:ext>
              </a:extLst>
            </p:cNvPr>
            <p:cNvGrpSpPr/>
            <p:nvPr/>
          </p:nvGrpSpPr>
          <p:grpSpPr>
            <a:xfrm>
              <a:off x="4110643" y="4182000"/>
              <a:ext cx="3032232" cy="1869385"/>
              <a:chOff x="4103246" y="4182000"/>
              <a:chExt cx="3032232" cy="1869385"/>
            </a:xfrm>
          </p:grpSpPr>
          <p:sp>
            <p:nvSpPr>
              <p:cNvPr id="33" name="Rektangel: avrundede hjørner 32">
                <a:extLst>
                  <a:ext uri="{FF2B5EF4-FFF2-40B4-BE49-F238E27FC236}">
                    <a16:creationId xmlns:a16="http://schemas.microsoft.com/office/drawing/2014/main" id="{855CE95F-10F0-462D-9674-5BA4F2168CA2}"/>
                  </a:ext>
                </a:extLst>
              </p:cNvPr>
              <p:cNvSpPr/>
              <p:nvPr/>
            </p:nvSpPr>
            <p:spPr>
              <a:xfrm>
                <a:off x="4103246" y="4182000"/>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34" name="TekstSylinder 33">
                <a:extLst>
                  <a:ext uri="{FF2B5EF4-FFF2-40B4-BE49-F238E27FC236}">
                    <a16:creationId xmlns:a16="http://schemas.microsoft.com/office/drawing/2014/main" id="{DA15C410-A48C-4F31-A5DD-40A92F4A5FD4}"/>
                  </a:ext>
                </a:extLst>
              </p:cNvPr>
              <p:cNvSpPr txBox="1"/>
              <p:nvPr/>
            </p:nvSpPr>
            <p:spPr>
              <a:xfrm>
                <a:off x="4290883" y="4388524"/>
                <a:ext cx="301686" cy="369332"/>
              </a:xfrm>
              <a:prstGeom prst="rect">
                <a:avLst/>
              </a:prstGeom>
              <a:noFill/>
            </p:spPr>
            <p:txBody>
              <a:bodyPr wrap="none" rtlCol="0">
                <a:spAutoFit/>
              </a:bodyPr>
              <a:lstStyle/>
              <a:p>
                <a:r>
                  <a:rPr lang="nb-NO" sz="1800" b="1" dirty="0">
                    <a:solidFill>
                      <a:srgbClr val="00B0F0"/>
                    </a:solidFill>
                    <a:latin typeface="Mark Pro" panose="020B0504020201010104"/>
                  </a:rPr>
                  <a:t>5</a:t>
                </a:r>
              </a:p>
            </p:txBody>
          </p:sp>
          <p:sp>
            <p:nvSpPr>
              <p:cNvPr id="35" name="TekstSylinder 34">
                <a:extLst>
                  <a:ext uri="{FF2B5EF4-FFF2-40B4-BE49-F238E27FC236}">
                    <a16:creationId xmlns:a16="http://schemas.microsoft.com/office/drawing/2014/main" id="{6A573CED-97B7-4E02-B1EA-F8120939F20B}"/>
                  </a:ext>
                </a:extLst>
              </p:cNvPr>
              <p:cNvSpPr txBox="1"/>
              <p:nvPr/>
            </p:nvSpPr>
            <p:spPr>
              <a:xfrm>
                <a:off x="4578694" y="4388524"/>
                <a:ext cx="1952779" cy="646331"/>
              </a:xfrm>
              <a:prstGeom prst="rect">
                <a:avLst/>
              </a:prstGeom>
              <a:noFill/>
            </p:spPr>
            <p:txBody>
              <a:bodyPr wrap="none" rtlCol="0">
                <a:spAutoFit/>
              </a:bodyPr>
              <a:lstStyle/>
              <a:p>
                <a:r>
                  <a:rPr lang="en-GB" sz="1800" b="1" dirty="0">
                    <a:solidFill>
                      <a:schemeClr val="tx1"/>
                    </a:solidFill>
                    <a:latin typeface="Mark Pro" panose="020B0504020201010104"/>
                  </a:rPr>
                  <a:t>Renewable Energy</a:t>
                </a:r>
              </a:p>
              <a:p>
                <a:r>
                  <a:rPr lang="en-GB" sz="1800" b="1" dirty="0">
                    <a:solidFill>
                      <a:schemeClr val="tx1"/>
                    </a:solidFill>
                    <a:latin typeface="Mark Pro" panose="020B0504020201010104"/>
                  </a:rPr>
                  <a:t>Directive</a:t>
                </a:r>
              </a:p>
            </p:txBody>
          </p:sp>
          <p:pic>
            <p:nvPicPr>
              <p:cNvPr id="40" name="Bilde 39">
                <a:extLst>
                  <a:ext uri="{FF2B5EF4-FFF2-40B4-BE49-F238E27FC236}">
                    <a16:creationId xmlns:a16="http://schemas.microsoft.com/office/drawing/2014/main" id="{8298BA76-FDF2-4766-8343-01A9C958A86A}"/>
                  </a:ext>
                </a:extLst>
              </p:cNvPr>
              <p:cNvPicPr>
                <a:picLocks noChangeAspect="1"/>
              </p:cNvPicPr>
              <p:nvPr/>
            </p:nvPicPr>
            <p:blipFill>
              <a:blip r:embed="rId4"/>
              <a:stretch>
                <a:fillRect/>
              </a:stretch>
            </p:blipFill>
            <p:spPr>
              <a:xfrm>
                <a:off x="5264818" y="5027457"/>
                <a:ext cx="771633" cy="905001"/>
              </a:xfrm>
              <a:prstGeom prst="rect">
                <a:avLst/>
              </a:prstGeom>
            </p:spPr>
          </p:pic>
        </p:grpSp>
      </p:grpSp>
      <p:grpSp>
        <p:nvGrpSpPr>
          <p:cNvPr id="77" name="Gruppe 76">
            <a:extLst>
              <a:ext uri="{FF2B5EF4-FFF2-40B4-BE49-F238E27FC236}">
                <a16:creationId xmlns:a16="http://schemas.microsoft.com/office/drawing/2014/main" id="{40F465C5-5DF4-4F6E-8BB2-A98D9C5E22FB}"/>
              </a:ext>
            </a:extLst>
          </p:cNvPr>
          <p:cNvGrpSpPr/>
          <p:nvPr/>
        </p:nvGrpSpPr>
        <p:grpSpPr>
          <a:xfrm>
            <a:off x="996570" y="1900011"/>
            <a:ext cx="3032232" cy="4019260"/>
            <a:chOff x="944316" y="2030646"/>
            <a:chExt cx="3032232" cy="4019260"/>
          </a:xfrm>
        </p:grpSpPr>
        <p:grpSp>
          <p:nvGrpSpPr>
            <p:cNvPr id="65" name="Gruppe 64">
              <a:extLst>
                <a:ext uri="{FF2B5EF4-FFF2-40B4-BE49-F238E27FC236}">
                  <a16:creationId xmlns:a16="http://schemas.microsoft.com/office/drawing/2014/main" id="{4520BCD5-E2CC-4C84-9213-25A4E1244BCA}"/>
                </a:ext>
              </a:extLst>
            </p:cNvPr>
            <p:cNvGrpSpPr/>
            <p:nvPr/>
          </p:nvGrpSpPr>
          <p:grpSpPr>
            <a:xfrm>
              <a:off x="944316" y="2030646"/>
              <a:ext cx="3032232" cy="1869385"/>
              <a:chOff x="717886" y="2030646"/>
              <a:chExt cx="3032232" cy="1869385"/>
            </a:xfrm>
          </p:grpSpPr>
          <p:sp>
            <p:nvSpPr>
              <p:cNvPr id="4" name="Rektangel: avrundede hjørner 3">
                <a:extLst>
                  <a:ext uri="{FF2B5EF4-FFF2-40B4-BE49-F238E27FC236}">
                    <a16:creationId xmlns:a16="http://schemas.microsoft.com/office/drawing/2014/main" id="{FC4C0B35-A6DB-4926-969C-234CA19B555F}"/>
                  </a:ext>
                </a:extLst>
              </p:cNvPr>
              <p:cNvSpPr/>
              <p:nvPr/>
            </p:nvSpPr>
            <p:spPr>
              <a:xfrm>
                <a:off x="717886" y="2030646"/>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8" name="TekstSylinder 7">
                <a:extLst>
                  <a:ext uri="{FF2B5EF4-FFF2-40B4-BE49-F238E27FC236}">
                    <a16:creationId xmlns:a16="http://schemas.microsoft.com/office/drawing/2014/main" id="{BD71CB24-4ADF-4C38-B06F-44043927ECEE}"/>
                  </a:ext>
                </a:extLst>
              </p:cNvPr>
              <p:cNvSpPr txBox="1"/>
              <p:nvPr/>
            </p:nvSpPr>
            <p:spPr>
              <a:xfrm>
                <a:off x="905523" y="2237170"/>
                <a:ext cx="301686" cy="369332"/>
              </a:xfrm>
              <a:prstGeom prst="rect">
                <a:avLst/>
              </a:prstGeom>
              <a:noFill/>
            </p:spPr>
            <p:txBody>
              <a:bodyPr wrap="none" rtlCol="0">
                <a:spAutoFit/>
              </a:bodyPr>
              <a:lstStyle/>
              <a:p>
                <a:r>
                  <a:rPr lang="nb-NO" sz="1800" b="1" dirty="0">
                    <a:solidFill>
                      <a:srgbClr val="00B0F0"/>
                    </a:solidFill>
                    <a:latin typeface="Mark Pro" panose="020B0504020201010104"/>
                  </a:rPr>
                  <a:t>1</a:t>
                </a:r>
              </a:p>
            </p:txBody>
          </p:sp>
          <p:sp>
            <p:nvSpPr>
              <p:cNvPr id="18" name="TekstSylinder 17">
                <a:extLst>
                  <a:ext uri="{FF2B5EF4-FFF2-40B4-BE49-F238E27FC236}">
                    <a16:creationId xmlns:a16="http://schemas.microsoft.com/office/drawing/2014/main" id="{99FE2302-B49A-4C59-9411-2C571FA3BD24}"/>
                  </a:ext>
                </a:extLst>
              </p:cNvPr>
              <p:cNvSpPr txBox="1"/>
              <p:nvPr/>
            </p:nvSpPr>
            <p:spPr>
              <a:xfrm>
                <a:off x="1193334" y="2237170"/>
                <a:ext cx="1837362" cy="646331"/>
              </a:xfrm>
              <a:prstGeom prst="rect">
                <a:avLst/>
              </a:prstGeom>
              <a:noFill/>
            </p:spPr>
            <p:txBody>
              <a:bodyPr wrap="none" rtlCol="0">
                <a:spAutoFit/>
              </a:bodyPr>
              <a:lstStyle/>
              <a:p>
                <a:r>
                  <a:rPr lang="en-GB" sz="1800" b="1" dirty="0">
                    <a:solidFill>
                      <a:schemeClr val="tx1"/>
                    </a:solidFill>
                    <a:latin typeface="Mark Pro" panose="020B0504020201010104"/>
                  </a:rPr>
                  <a:t>CO</a:t>
                </a:r>
                <a:r>
                  <a:rPr lang="en-GB" sz="1800" b="1" baseline="-25000" dirty="0">
                    <a:solidFill>
                      <a:schemeClr val="tx1"/>
                    </a:solidFill>
                    <a:latin typeface="Mark Pro" panose="020B0504020201010104"/>
                  </a:rPr>
                  <a:t>2</a:t>
                </a:r>
                <a:r>
                  <a:rPr lang="en-GB" sz="1800" b="1" dirty="0">
                    <a:solidFill>
                      <a:schemeClr val="tx1"/>
                    </a:solidFill>
                    <a:latin typeface="Mark Pro" panose="020B0504020201010104"/>
                  </a:rPr>
                  <a:t> Emission </a:t>
                </a:r>
                <a:br>
                  <a:rPr lang="en-GB" sz="1800" b="1" dirty="0">
                    <a:solidFill>
                      <a:schemeClr val="tx1"/>
                    </a:solidFill>
                    <a:latin typeface="Mark Pro" panose="020B0504020201010104"/>
                  </a:rPr>
                </a:br>
                <a:r>
                  <a:rPr lang="en-GB" sz="1800" b="1" dirty="0">
                    <a:solidFill>
                      <a:schemeClr val="tx1"/>
                    </a:solidFill>
                    <a:latin typeface="Mark Pro" panose="020B0504020201010104"/>
                  </a:rPr>
                  <a:t>Standards – LDVs</a:t>
                </a:r>
              </a:p>
            </p:txBody>
          </p:sp>
          <p:pic>
            <p:nvPicPr>
              <p:cNvPr id="22" name="Bilde 21">
                <a:extLst>
                  <a:ext uri="{FF2B5EF4-FFF2-40B4-BE49-F238E27FC236}">
                    <a16:creationId xmlns:a16="http://schemas.microsoft.com/office/drawing/2014/main" id="{9352F017-2298-4C5E-9A5E-B11F4D2191CA}"/>
                  </a:ext>
                </a:extLst>
              </p:cNvPr>
              <p:cNvPicPr>
                <a:picLocks noChangeAspect="1"/>
              </p:cNvPicPr>
              <p:nvPr/>
            </p:nvPicPr>
            <p:blipFill rotWithShape="1">
              <a:blip r:embed="rId5"/>
              <a:srcRect l="57603"/>
              <a:stretch/>
            </p:blipFill>
            <p:spPr>
              <a:xfrm>
                <a:off x="2360023" y="3077912"/>
                <a:ext cx="702769" cy="523948"/>
              </a:xfrm>
              <a:prstGeom prst="rect">
                <a:avLst/>
              </a:prstGeom>
            </p:spPr>
          </p:pic>
          <p:pic>
            <p:nvPicPr>
              <p:cNvPr id="57" name="Bilde 56">
                <a:extLst>
                  <a:ext uri="{FF2B5EF4-FFF2-40B4-BE49-F238E27FC236}">
                    <a16:creationId xmlns:a16="http://schemas.microsoft.com/office/drawing/2014/main" id="{33D7CC3D-E8C5-4FE3-9FE4-9810AA10D22E}"/>
                  </a:ext>
                </a:extLst>
              </p:cNvPr>
              <p:cNvPicPr>
                <a:picLocks noChangeAspect="1"/>
              </p:cNvPicPr>
              <p:nvPr/>
            </p:nvPicPr>
            <p:blipFill rotWithShape="1">
              <a:blip r:embed="rId5"/>
              <a:srcRect r="52654"/>
              <a:stretch/>
            </p:blipFill>
            <p:spPr>
              <a:xfrm>
                <a:off x="1380798" y="3071727"/>
                <a:ext cx="784798" cy="523948"/>
              </a:xfrm>
              <a:prstGeom prst="rect">
                <a:avLst/>
              </a:prstGeom>
            </p:spPr>
          </p:pic>
        </p:grpSp>
        <p:grpSp>
          <p:nvGrpSpPr>
            <p:cNvPr id="66" name="Gruppe 65">
              <a:extLst>
                <a:ext uri="{FF2B5EF4-FFF2-40B4-BE49-F238E27FC236}">
                  <a16:creationId xmlns:a16="http://schemas.microsoft.com/office/drawing/2014/main" id="{CFFC0475-2A12-461F-8919-7242F4D413E5}"/>
                </a:ext>
              </a:extLst>
            </p:cNvPr>
            <p:cNvGrpSpPr/>
            <p:nvPr/>
          </p:nvGrpSpPr>
          <p:grpSpPr>
            <a:xfrm>
              <a:off x="944316" y="4180521"/>
              <a:ext cx="3032232" cy="1869385"/>
              <a:chOff x="710489" y="4180521"/>
              <a:chExt cx="3032232" cy="1869385"/>
            </a:xfrm>
          </p:grpSpPr>
          <p:sp>
            <p:nvSpPr>
              <p:cNvPr id="23" name="Rektangel: avrundede hjørner 22">
                <a:extLst>
                  <a:ext uri="{FF2B5EF4-FFF2-40B4-BE49-F238E27FC236}">
                    <a16:creationId xmlns:a16="http://schemas.microsoft.com/office/drawing/2014/main" id="{B826C043-5602-411B-9B27-0CAF454F9298}"/>
                  </a:ext>
                </a:extLst>
              </p:cNvPr>
              <p:cNvSpPr/>
              <p:nvPr/>
            </p:nvSpPr>
            <p:spPr>
              <a:xfrm>
                <a:off x="710489" y="4180521"/>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24" name="TekstSylinder 23">
                <a:extLst>
                  <a:ext uri="{FF2B5EF4-FFF2-40B4-BE49-F238E27FC236}">
                    <a16:creationId xmlns:a16="http://schemas.microsoft.com/office/drawing/2014/main" id="{627751C7-99B5-473E-B877-B5F74E3F6518}"/>
                  </a:ext>
                </a:extLst>
              </p:cNvPr>
              <p:cNvSpPr txBox="1"/>
              <p:nvPr/>
            </p:nvSpPr>
            <p:spPr>
              <a:xfrm>
                <a:off x="898126" y="4387045"/>
                <a:ext cx="301686" cy="369332"/>
              </a:xfrm>
              <a:prstGeom prst="rect">
                <a:avLst/>
              </a:prstGeom>
              <a:noFill/>
            </p:spPr>
            <p:txBody>
              <a:bodyPr wrap="none" rtlCol="0">
                <a:spAutoFit/>
              </a:bodyPr>
              <a:lstStyle/>
              <a:p>
                <a:r>
                  <a:rPr lang="nb-NO" sz="1800" b="1" dirty="0">
                    <a:solidFill>
                      <a:srgbClr val="00B0F0"/>
                    </a:solidFill>
                    <a:latin typeface="Mark Pro" panose="020B0504020201010104"/>
                  </a:rPr>
                  <a:t>4</a:t>
                </a:r>
              </a:p>
            </p:txBody>
          </p:sp>
          <p:sp>
            <p:nvSpPr>
              <p:cNvPr id="25" name="TekstSylinder 24">
                <a:extLst>
                  <a:ext uri="{FF2B5EF4-FFF2-40B4-BE49-F238E27FC236}">
                    <a16:creationId xmlns:a16="http://schemas.microsoft.com/office/drawing/2014/main" id="{D0FD6163-765E-4F3D-89E3-B51F40466E72}"/>
                  </a:ext>
                </a:extLst>
              </p:cNvPr>
              <p:cNvSpPr txBox="1"/>
              <p:nvPr/>
            </p:nvSpPr>
            <p:spPr>
              <a:xfrm>
                <a:off x="1185937" y="4387045"/>
                <a:ext cx="2536272" cy="646331"/>
              </a:xfrm>
              <a:prstGeom prst="rect">
                <a:avLst/>
              </a:prstGeom>
              <a:noFill/>
            </p:spPr>
            <p:txBody>
              <a:bodyPr wrap="none" rtlCol="0">
                <a:spAutoFit/>
              </a:bodyPr>
              <a:lstStyle/>
              <a:p>
                <a:r>
                  <a:rPr lang="en-GB" sz="1800" b="1" dirty="0">
                    <a:solidFill>
                      <a:schemeClr val="tx1"/>
                    </a:solidFill>
                    <a:latin typeface="Mark Pro" panose="020B0504020201010104"/>
                  </a:rPr>
                  <a:t>Alternative Fuels</a:t>
                </a:r>
              </a:p>
              <a:p>
                <a:r>
                  <a:rPr lang="en-GB" sz="1800" b="1" dirty="0">
                    <a:solidFill>
                      <a:schemeClr val="tx1"/>
                    </a:solidFill>
                    <a:latin typeface="Mark Pro" panose="020B0504020201010104"/>
                  </a:rPr>
                  <a:t>Infrastructure Directive*</a:t>
                </a:r>
              </a:p>
            </p:txBody>
          </p:sp>
          <p:pic>
            <p:nvPicPr>
              <p:cNvPr id="28" name="Bilde 27">
                <a:extLst>
                  <a:ext uri="{FF2B5EF4-FFF2-40B4-BE49-F238E27FC236}">
                    <a16:creationId xmlns:a16="http://schemas.microsoft.com/office/drawing/2014/main" id="{ECA7A66D-0DDD-4BFC-9256-8A76D3760749}"/>
                  </a:ext>
                </a:extLst>
              </p:cNvPr>
              <p:cNvPicPr>
                <a:picLocks noChangeAspect="1"/>
              </p:cNvPicPr>
              <p:nvPr/>
            </p:nvPicPr>
            <p:blipFill rotWithShape="1">
              <a:blip r:embed="rId6"/>
              <a:srcRect l="76855"/>
              <a:stretch/>
            </p:blipFill>
            <p:spPr>
              <a:xfrm>
                <a:off x="2856166" y="5194252"/>
                <a:ext cx="551208" cy="628738"/>
              </a:xfrm>
              <a:prstGeom prst="rect">
                <a:avLst/>
              </a:prstGeom>
            </p:spPr>
          </p:pic>
          <p:pic>
            <p:nvPicPr>
              <p:cNvPr id="58" name="Bilde 57">
                <a:extLst>
                  <a:ext uri="{FF2B5EF4-FFF2-40B4-BE49-F238E27FC236}">
                    <a16:creationId xmlns:a16="http://schemas.microsoft.com/office/drawing/2014/main" id="{AF1799F6-1D88-4582-AB69-22E25ED99363}"/>
                  </a:ext>
                </a:extLst>
              </p:cNvPr>
              <p:cNvPicPr>
                <a:picLocks noChangeAspect="1"/>
              </p:cNvPicPr>
              <p:nvPr/>
            </p:nvPicPr>
            <p:blipFill rotWithShape="1">
              <a:blip r:embed="rId5"/>
              <a:srcRect r="52654"/>
              <a:stretch/>
            </p:blipFill>
            <p:spPr>
              <a:xfrm>
                <a:off x="1083204" y="5246971"/>
                <a:ext cx="784798" cy="523948"/>
              </a:xfrm>
              <a:prstGeom prst="rect">
                <a:avLst/>
              </a:prstGeom>
            </p:spPr>
          </p:pic>
          <p:pic>
            <p:nvPicPr>
              <p:cNvPr id="59" name="Bilde 58">
                <a:extLst>
                  <a:ext uri="{FF2B5EF4-FFF2-40B4-BE49-F238E27FC236}">
                    <a16:creationId xmlns:a16="http://schemas.microsoft.com/office/drawing/2014/main" id="{1E6ABCC3-3849-4C92-9C3C-DBC53167DB81}"/>
                  </a:ext>
                </a:extLst>
              </p:cNvPr>
              <p:cNvPicPr>
                <a:picLocks noChangeAspect="1"/>
              </p:cNvPicPr>
              <p:nvPr/>
            </p:nvPicPr>
            <p:blipFill>
              <a:blip r:embed="rId3"/>
              <a:stretch>
                <a:fillRect/>
              </a:stretch>
            </p:blipFill>
            <p:spPr>
              <a:xfrm>
                <a:off x="1961978" y="5290010"/>
                <a:ext cx="800212" cy="485843"/>
              </a:xfrm>
              <a:prstGeom prst="rect">
                <a:avLst/>
              </a:prstGeom>
            </p:spPr>
          </p:pic>
        </p:grpSp>
      </p:grpSp>
      <p:grpSp>
        <p:nvGrpSpPr>
          <p:cNvPr id="79" name="Gruppe 78">
            <a:extLst>
              <a:ext uri="{FF2B5EF4-FFF2-40B4-BE49-F238E27FC236}">
                <a16:creationId xmlns:a16="http://schemas.microsoft.com/office/drawing/2014/main" id="{E6C5208A-387F-42AA-B38E-24124C75F101}"/>
              </a:ext>
            </a:extLst>
          </p:cNvPr>
          <p:cNvGrpSpPr/>
          <p:nvPr/>
        </p:nvGrpSpPr>
        <p:grpSpPr>
          <a:xfrm>
            <a:off x="8247183" y="1894092"/>
            <a:ext cx="3032232" cy="4019260"/>
            <a:chOff x="8194929" y="2024727"/>
            <a:chExt cx="3032232" cy="4019260"/>
          </a:xfrm>
        </p:grpSpPr>
        <p:grpSp>
          <p:nvGrpSpPr>
            <p:cNvPr id="63" name="Gruppe 62">
              <a:extLst>
                <a:ext uri="{FF2B5EF4-FFF2-40B4-BE49-F238E27FC236}">
                  <a16:creationId xmlns:a16="http://schemas.microsoft.com/office/drawing/2014/main" id="{60E9D6A3-A2D9-4B40-AA2D-CC1150D1CF4A}"/>
                </a:ext>
              </a:extLst>
            </p:cNvPr>
            <p:cNvGrpSpPr/>
            <p:nvPr/>
          </p:nvGrpSpPr>
          <p:grpSpPr>
            <a:xfrm>
              <a:off x="8194929" y="2024727"/>
              <a:ext cx="3032232" cy="1869385"/>
              <a:chOff x="7689831" y="2024727"/>
              <a:chExt cx="3032232" cy="1869385"/>
            </a:xfrm>
          </p:grpSpPr>
          <p:sp>
            <p:nvSpPr>
              <p:cNvPr id="41" name="Rektangel: avrundede hjørner 40">
                <a:extLst>
                  <a:ext uri="{FF2B5EF4-FFF2-40B4-BE49-F238E27FC236}">
                    <a16:creationId xmlns:a16="http://schemas.microsoft.com/office/drawing/2014/main" id="{5367D63F-590D-441C-97DC-01DA9D66ACC3}"/>
                  </a:ext>
                </a:extLst>
              </p:cNvPr>
              <p:cNvSpPr/>
              <p:nvPr/>
            </p:nvSpPr>
            <p:spPr>
              <a:xfrm>
                <a:off x="7689831" y="2024727"/>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42" name="TekstSylinder 41">
                <a:extLst>
                  <a:ext uri="{FF2B5EF4-FFF2-40B4-BE49-F238E27FC236}">
                    <a16:creationId xmlns:a16="http://schemas.microsoft.com/office/drawing/2014/main" id="{278D778A-2BE6-4DFB-82A0-F90F075A5D9B}"/>
                  </a:ext>
                </a:extLst>
              </p:cNvPr>
              <p:cNvSpPr txBox="1"/>
              <p:nvPr/>
            </p:nvSpPr>
            <p:spPr>
              <a:xfrm>
                <a:off x="7877468" y="2231251"/>
                <a:ext cx="301686" cy="369332"/>
              </a:xfrm>
              <a:prstGeom prst="rect">
                <a:avLst/>
              </a:prstGeom>
              <a:noFill/>
            </p:spPr>
            <p:txBody>
              <a:bodyPr wrap="none" rtlCol="0">
                <a:spAutoFit/>
              </a:bodyPr>
              <a:lstStyle/>
              <a:p>
                <a:r>
                  <a:rPr lang="nb-NO" sz="1800" b="1" dirty="0">
                    <a:solidFill>
                      <a:srgbClr val="00B0F0"/>
                    </a:solidFill>
                    <a:latin typeface="Mark Pro" panose="020B0504020201010104"/>
                  </a:rPr>
                  <a:t>3</a:t>
                </a:r>
              </a:p>
            </p:txBody>
          </p:sp>
          <p:sp>
            <p:nvSpPr>
              <p:cNvPr id="43" name="TekstSylinder 42">
                <a:extLst>
                  <a:ext uri="{FF2B5EF4-FFF2-40B4-BE49-F238E27FC236}">
                    <a16:creationId xmlns:a16="http://schemas.microsoft.com/office/drawing/2014/main" id="{22092E45-C1F3-4CD0-B837-4EEF0D4FF1AA}"/>
                  </a:ext>
                </a:extLst>
              </p:cNvPr>
              <p:cNvSpPr txBox="1"/>
              <p:nvPr/>
            </p:nvSpPr>
            <p:spPr>
              <a:xfrm>
                <a:off x="8165279" y="2231251"/>
                <a:ext cx="2375971" cy="369332"/>
              </a:xfrm>
              <a:prstGeom prst="rect">
                <a:avLst/>
              </a:prstGeom>
              <a:noFill/>
            </p:spPr>
            <p:txBody>
              <a:bodyPr wrap="none" rtlCol="0">
                <a:spAutoFit/>
              </a:bodyPr>
              <a:lstStyle/>
              <a:p>
                <a:r>
                  <a:rPr lang="en-GB" sz="1800" b="1" dirty="0">
                    <a:solidFill>
                      <a:schemeClr val="tx1"/>
                    </a:solidFill>
                    <a:latin typeface="Mark Pro" panose="020B0504020201010104"/>
                  </a:rPr>
                  <a:t>Clean Vehicle Directive</a:t>
                </a:r>
              </a:p>
            </p:txBody>
          </p:sp>
          <p:pic>
            <p:nvPicPr>
              <p:cNvPr id="50" name="Bilde 49">
                <a:extLst>
                  <a:ext uri="{FF2B5EF4-FFF2-40B4-BE49-F238E27FC236}">
                    <a16:creationId xmlns:a16="http://schemas.microsoft.com/office/drawing/2014/main" id="{BAAC3345-EB5E-4ACC-A10F-D81677BAA40A}"/>
                  </a:ext>
                </a:extLst>
              </p:cNvPr>
              <p:cNvPicPr>
                <a:picLocks noChangeAspect="1"/>
              </p:cNvPicPr>
              <p:nvPr/>
            </p:nvPicPr>
            <p:blipFill rotWithShape="1">
              <a:blip r:embed="rId7"/>
              <a:srcRect l="34600" r="30396"/>
              <a:stretch/>
            </p:blipFill>
            <p:spPr>
              <a:xfrm>
                <a:off x="8821781" y="2767843"/>
                <a:ext cx="896983" cy="504895"/>
              </a:xfrm>
              <a:prstGeom prst="rect">
                <a:avLst/>
              </a:prstGeom>
            </p:spPr>
          </p:pic>
          <p:pic>
            <p:nvPicPr>
              <p:cNvPr id="51" name="Bilde 50">
                <a:extLst>
                  <a:ext uri="{FF2B5EF4-FFF2-40B4-BE49-F238E27FC236}">
                    <a16:creationId xmlns:a16="http://schemas.microsoft.com/office/drawing/2014/main" id="{0DF38964-8282-4ABE-9765-F556B2D58766}"/>
                  </a:ext>
                </a:extLst>
              </p:cNvPr>
              <p:cNvPicPr>
                <a:picLocks noChangeAspect="1"/>
              </p:cNvPicPr>
              <p:nvPr/>
            </p:nvPicPr>
            <p:blipFill>
              <a:blip r:embed="rId3"/>
              <a:stretch>
                <a:fillRect/>
              </a:stretch>
            </p:blipFill>
            <p:spPr>
              <a:xfrm>
                <a:off x="8387581" y="3333632"/>
                <a:ext cx="800212" cy="485843"/>
              </a:xfrm>
              <a:prstGeom prst="rect">
                <a:avLst/>
              </a:prstGeom>
            </p:spPr>
          </p:pic>
          <p:pic>
            <p:nvPicPr>
              <p:cNvPr id="53" name="Bilde 52">
                <a:extLst>
                  <a:ext uri="{FF2B5EF4-FFF2-40B4-BE49-F238E27FC236}">
                    <a16:creationId xmlns:a16="http://schemas.microsoft.com/office/drawing/2014/main" id="{7C9D2F8C-99F4-4F50-A0ED-4B92AFB7CB0A}"/>
                  </a:ext>
                </a:extLst>
              </p:cNvPr>
              <p:cNvPicPr>
                <a:picLocks noChangeAspect="1"/>
              </p:cNvPicPr>
              <p:nvPr/>
            </p:nvPicPr>
            <p:blipFill>
              <a:blip r:embed="rId8"/>
              <a:stretch>
                <a:fillRect/>
              </a:stretch>
            </p:blipFill>
            <p:spPr>
              <a:xfrm>
                <a:off x="9319533" y="3323274"/>
                <a:ext cx="819264" cy="466790"/>
              </a:xfrm>
              <a:prstGeom prst="rect">
                <a:avLst/>
              </a:prstGeom>
            </p:spPr>
          </p:pic>
          <p:pic>
            <p:nvPicPr>
              <p:cNvPr id="61" name="Bilde 60">
                <a:extLst>
                  <a:ext uri="{FF2B5EF4-FFF2-40B4-BE49-F238E27FC236}">
                    <a16:creationId xmlns:a16="http://schemas.microsoft.com/office/drawing/2014/main" id="{451FB463-F146-4906-8A28-B70D773CB419}"/>
                  </a:ext>
                </a:extLst>
              </p:cNvPr>
              <p:cNvPicPr>
                <a:picLocks noChangeAspect="1"/>
              </p:cNvPicPr>
              <p:nvPr/>
            </p:nvPicPr>
            <p:blipFill rotWithShape="1">
              <a:blip r:embed="rId5"/>
              <a:srcRect l="57603"/>
              <a:stretch/>
            </p:blipFill>
            <p:spPr>
              <a:xfrm>
                <a:off x="9806950" y="2757983"/>
                <a:ext cx="702769" cy="523948"/>
              </a:xfrm>
              <a:prstGeom prst="rect">
                <a:avLst/>
              </a:prstGeom>
            </p:spPr>
          </p:pic>
          <p:pic>
            <p:nvPicPr>
              <p:cNvPr id="62" name="Bilde 61">
                <a:extLst>
                  <a:ext uri="{FF2B5EF4-FFF2-40B4-BE49-F238E27FC236}">
                    <a16:creationId xmlns:a16="http://schemas.microsoft.com/office/drawing/2014/main" id="{C7E98999-ACE0-4EFF-878A-509B004C94CC}"/>
                  </a:ext>
                </a:extLst>
              </p:cNvPr>
              <p:cNvPicPr>
                <a:picLocks noChangeAspect="1"/>
              </p:cNvPicPr>
              <p:nvPr/>
            </p:nvPicPr>
            <p:blipFill rotWithShape="1">
              <a:blip r:embed="rId5"/>
              <a:srcRect r="52654"/>
              <a:stretch/>
            </p:blipFill>
            <p:spPr>
              <a:xfrm>
                <a:off x="7972592" y="2740990"/>
                <a:ext cx="784798" cy="523948"/>
              </a:xfrm>
              <a:prstGeom prst="rect">
                <a:avLst/>
              </a:prstGeom>
            </p:spPr>
          </p:pic>
        </p:grpSp>
        <p:grpSp>
          <p:nvGrpSpPr>
            <p:cNvPr id="73" name="Gruppe 72">
              <a:extLst>
                <a:ext uri="{FF2B5EF4-FFF2-40B4-BE49-F238E27FC236}">
                  <a16:creationId xmlns:a16="http://schemas.microsoft.com/office/drawing/2014/main" id="{971ADDBC-B22B-4FDD-BFD2-E8E961704BAE}"/>
                </a:ext>
              </a:extLst>
            </p:cNvPr>
            <p:cNvGrpSpPr/>
            <p:nvPr/>
          </p:nvGrpSpPr>
          <p:grpSpPr>
            <a:xfrm>
              <a:off x="8194929" y="4174602"/>
              <a:ext cx="3032232" cy="1869385"/>
              <a:chOff x="7682434" y="4174602"/>
              <a:chExt cx="3032232" cy="1869385"/>
            </a:xfrm>
          </p:grpSpPr>
          <p:sp>
            <p:nvSpPr>
              <p:cNvPr id="44" name="Rektangel: avrundede hjørner 43">
                <a:extLst>
                  <a:ext uri="{FF2B5EF4-FFF2-40B4-BE49-F238E27FC236}">
                    <a16:creationId xmlns:a16="http://schemas.microsoft.com/office/drawing/2014/main" id="{3C9DD272-BBC2-41B3-96EE-C6F01BFE81A0}"/>
                  </a:ext>
                </a:extLst>
              </p:cNvPr>
              <p:cNvSpPr/>
              <p:nvPr/>
            </p:nvSpPr>
            <p:spPr>
              <a:xfrm>
                <a:off x="7682434" y="4174602"/>
                <a:ext cx="3032232" cy="18693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latin typeface="Mark Pro" panose="020B0504020201010104"/>
                </a:endParaRPr>
              </a:p>
            </p:txBody>
          </p:sp>
          <p:sp>
            <p:nvSpPr>
              <p:cNvPr id="45" name="TekstSylinder 44">
                <a:extLst>
                  <a:ext uri="{FF2B5EF4-FFF2-40B4-BE49-F238E27FC236}">
                    <a16:creationId xmlns:a16="http://schemas.microsoft.com/office/drawing/2014/main" id="{82B93272-DC79-47F9-9BAA-1B85AE0C6545}"/>
                  </a:ext>
                </a:extLst>
              </p:cNvPr>
              <p:cNvSpPr txBox="1"/>
              <p:nvPr/>
            </p:nvSpPr>
            <p:spPr>
              <a:xfrm>
                <a:off x="7870071" y="4381126"/>
                <a:ext cx="301686" cy="369332"/>
              </a:xfrm>
              <a:prstGeom prst="rect">
                <a:avLst/>
              </a:prstGeom>
              <a:noFill/>
            </p:spPr>
            <p:txBody>
              <a:bodyPr wrap="none" rtlCol="0">
                <a:spAutoFit/>
              </a:bodyPr>
              <a:lstStyle/>
              <a:p>
                <a:r>
                  <a:rPr lang="nb-NO" sz="1800" b="1" dirty="0">
                    <a:solidFill>
                      <a:srgbClr val="00B0F0"/>
                    </a:solidFill>
                    <a:latin typeface="Mark Pro" panose="020B0504020201010104"/>
                  </a:rPr>
                  <a:t>6</a:t>
                </a:r>
              </a:p>
            </p:txBody>
          </p:sp>
          <p:sp>
            <p:nvSpPr>
              <p:cNvPr id="46" name="TekstSylinder 45">
                <a:extLst>
                  <a:ext uri="{FF2B5EF4-FFF2-40B4-BE49-F238E27FC236}">
                    <a16:creationId xmlns:a16="http://schemas.microsoft.com/office/drawing/2014/main" id="{6881A3CF-9AAA-4027-A30B-290A1EBD1043}"/>
                  </a:ext>
                </a:extLst>
              </p:cNvPr>
              <p:cNvSpPr txBox="1"/>
              <p:nvPr/>
            </p:nvSpPr>
            <p:spPr>
              <a:xfrm>
                <a:off x="8157882" y="4381126"/>
                <a:ext cx="1718740" cy="646331"/>
              </a:xfrm>
              <a:prstGeom prst="rect">
                <a:avLst/>
              </a:prstGeom>
              <a:noFill/>
            </p:spPr>
            <p:txBody>
              <a:bodyPr wrap="none" rtlCol="0">
                <a:spAutoFit/>
              </a:bodyPr>
              <a:lstStyle/>
              <a:p>
                <a:r>
                  <a:rPr lang="en-GB" sz="1800" b="1" dirty="0">
                    <a:solidFill>
                      <a:schemeClr val="tx1"/>
                    </a:solidFill>
                    <a:latin typeface="Mark Pro" panose="020B0504020201010104"/>
                  </a:rPr>
                  <a:t>Energy Taxation</a:t>
                </a:r>
              </a:p>
              <a:p>
                <a:r>
                  <a:rPr lang="en-GB" sz="1800" b="1" dirty="0">
                    <a:solidFill>
                      <a:schemeClr val="tx1"/>
                    </a:solidFill>
                    <a:latin typeface="Mark Pro" panose="020B0504020201010104"/>
                  </a:rPr>
                  <a:t>Directive</a:t>
                </a:r>
              </a:p>
            </p:txBody>
          </p:sp>
          <p:pic>
            <p:nvPicPr>
              <p:cNvPr id="68" name="Bilde 67">
                <a:extLst>
                  <a:ext uri="{FF2B5EF4-FFF2-40B4-BE49-F238E27FC236}">
                    <a16:creationId xmlns:a16="http://schemas.microsoft.com/office/drawing/2014/main" id="{5E8FA512-1664-4E3D-B03C-699F0E7CEE32}"/>
                  </a:ext>
                </a:extLst>
              </p:cNvPr>
              <p:cNvPicPr>
                <a:picLocks noChangeAspect="1"/>
              </p:cNvPicPr>
              <p:nvPr/>
            </p:nvPicPr>
            <p:blipFill>
              <a:blip r:embed="rId9"/>
              <a:stretch>
                <a:fillRect/>
              </a:stretch>
            </p:blipFill>
            <p:spPr>
              <a:xfrm>
                <a:off x="8675711" y="5205020"/>
                <a:ext cx="666843" cy="628738"/>
              </a:xfrm>
              <a:prstGeom prst="rect">
                <a:avLst/>
              </a:prstGeom>
            </p:spPr>
          </p:pic>
          <p:pic>
            <p:nvPicPr>
              <p:cNvPr id="70" name="Bilde 69">
                <a:extLst>
                  <a:ext uri="{FF2B5EF4-FFF2-40B4-BE49-F238E27FC236}">
                    <a16:creationId xmlns:a16="http://schemas.microsoft.com/office/drawing/2014/main" id="{AADC5EE0-3D86-474E-BD35-656CDBD1B892}"/>
                  </a:ext>
                </a:extLst>
              </p:cNvPr>
              <p:cNvPicPr>
                <a:picLocks noChangeAspect="1"/>
              </p:cNvPicPr>
              <p:nvPr/>
            </p:nvPicPr>
            <p:blipFill>
              <a:blip r:embed="rId10"/>
              <a:stretch>
                <a:fillRect/>
              </a:stretch>
            </p:blipFill>
            <p:spPr>
              <a:xfrm>
                <a:off x="9322350" y="5162154"/>
                <a:ext cx="523948" cy="619211"/>
              </a:xfrm>
              <a:prstGeom prst="rect">
                <a:avLst/>
              </a:prstGeom>
            </p:spPr>
          </p:pic>
        </p:grpSp>
      </p:grpSp>
    </p:spTree>
    <p:extLst>
      <p:ext uri="{BB962C8B-B14F-4D97-AF65-F5344CB8AC3E}">
        <p14:creationId xmlns:p14="http://schemas.microsoft.com/office/powerpoint/2010/main" val="190861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DE7FDC-88C9-6B40-BA2F-DC8DE88A048C}"/>
              </a:ext>
            </a:extLst>
          </p:cNvPr>
          <p:cNvSpPr>
            <a:spLocks noGrp="1"/>
          </p:cNvSpPr>
          <p:nvPr>
            <p:ph type="title"/>
          </p:nvPr>
        </p:nvSpPr>
        <p:spPr>
          <a:xfrm>
            <a:off x="629478" y="1020667"/>
            <a:ext cx="10515600" cy="822403"/>
          </a:xfrm>
        </p:spPr>
        <p:txBody>
          <a:bodyPr/>
          <a:lstStyle/>
          <a:p>
            <a:r>
              <a:rPr lang="en-GB" b="1" dirty="0">
                <a:solidFill>
                  <a:srgbClr val="026EBA"/>
                </a:solidFill>
                <a:latin typeface="Mark Pro" panose="020B0504020201010104" pitchFamily="34" charset="77"/>
              </a:rPr>
              <a:t>Alternative Fuel Infrastructure Regulation (AFIR)</a:t>
            </a:r>
          </a:p>
        </p:txBody>
      </p:sp>
      <p:sp>
        <p:nvSpPr>
          <p:cNvPr id="4" name="Plassholder for tekst 7">
            <a:extLst>
              <a:ext uri="{FF2B5EF4-FFF2-40B4-BE49-F238E27FC236}">
                <a16:creationId xmlns:a16="http://schemas.microsoft.com/office/drawing/2014/main" id="{59347D2D-1F64-DF4A-B864-A8EE2DD549EC}"/>
              </a:ext>
            </a:extLst>
          </p:cNvPr>
          <p:cNvSpPr txBox="1">
            <a:spLocks/>
          </p:cNvSpPr>
          <p:nvPr/>
        </p:nvSpPr>
        <p:spPr>
          <a:xfrm>
            <a:off x="498764" y="1688124"/>
            <a:ext cx="8414008" cy="4901364"/>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10000"/>
              </a:lnSpc>
              <a:buClr>
                <a:srgbClr val="026EBA"/>
              </a:buClr>
              <a:buSzPct val="100000"/>
            </a:pPr>
            <a:r>
              <a:rPr lang="en-GB" sz="1900" dirty="0">
                <a:latin typeface="Mark Pro" panose="020B0504020201010104" pitchFamily="34" charset="77"/>
              </a:rPr>
              <a:t>Proposal to be adopted by the Commission spring 2022</a:t>
            </a:r>
          </a:p>
          <a:p>
            <a:pPr hangingPunct="0">
              <a:lnSpc>
                <a:spcPct val="110000"/>
              </a:lnSpc>
              <a:buClr>
                <a:srgbClr val="026EBA"/>
              </a:buClr>
              <a:buSzPct val="100000"/>
            </a:pPr>
            <a:r>
              <a:rPr lang="en-GB" sz="1900" dirty="0">
                <a:latin typeface="Mark Pro" panose="020B0504020201010104" pitchFamily="34" charset="77"/>
              </a:rPr>
              <a:t>Member States should notify a national policy framework for the development of the market as regards alternative fuels in the transport sector and the deployment of the relevant infrastructure by January 1st 2025</a:t>
            </a:r>
          </a:p>
          <a:p>
            <a:pPr>
              <a:lnSpc>
                <a:spcPct val="110000"/>
              </a:lnSpc>
              <a:buClr>
                <a:srgbClr val="026EBA"/>
              </a:buClr>
              <a:buSzPct val="100000"/>
            </a:pPr>
            <a:r>
              <a:rPr lang="en-GB" sz="1900" b="1" dirty="0">
                <a:solidFill>
                  <a:srgbClr val="026EBA"/>
                </a:solidFill>
                <a:latin typeface="Mark Pro" panose="020B0504020201010104" pitchFamily="34" charset="77"/>
              </a:rPr>
              <a:t>Proposed for hydrogen:</a:t>
            </a:r>
          </a:p>
          <a:p>
            <a:pPr lvl="1">
              <a:lnSpc>
                <a:spcPct val="110000"/>
              </a:lnSpc>
              <a:buClr>
                <a:srgbClr val="026EBA"/>
              </a:buClr>
              <a:buSzPct val="100000"/>
            </a:pPr>
            <a:r>
              <a:rPr lang="en-GB" sz="1600" dirty="0">
                <a:latin typeface="Mark Pro" panose="020B0504020201010104" pitchFamily="34" charset="77"/>
              </a:rPr>
              <a:t>Member States shall ensure that by 31 December 2030 publicly accessible hydrogen refuelling stations with a minimum capacity of 2 t/day and equipped with at least a 700 bars dispenser are deployed with a maximum distance of 150 km in-between them along the TEN-T core and the TEN-T comprehensive network. Liquid hydrogen shall be made available at publicly accessible refuelling stations with a maximum distance of 450 km in-between them.</a:t>
            </a:r>
          </a:p>
          <a:p>
            <a:pPr lvl="1">
              <a:lnSpc>
                <a:spcPct val="110000"/>
              </a:lnSpc>
              <a:buClr>
                <a:srgbClr val="026EBA"/>
              </a:buClr>
              <a:buSzPct val="100000"/>
            </a:pPr>
            <a:r>
              <a:rPr lang="en-GB" sz="1600" dirty="0">
                <a:latin typeface="Mark Pro" panose="020B0504020201010104" pitchFamily="34" charset="77"/>
              </a:rPr>
              <a:t>Neighbouring Member States shall ensure that the maximum distance referred to in Paragraph 1, second subparagraph is not exceeded for cross-border sections of the TEN-T core and the TEN-T comprehensive network.</a:t>
            </a:r>
          </a:p>
          <a:p>
            <a:pPr lvl="1">
              <a:lnSpc>
                <a:spcPct val="110000"/>
              </a:lnSpc>
              <a:buClr>
                <a:srgbClr val="026EBA"/>
              </a:buClr>
              <a:buSzPct val="100000"/>
            </a:pPr>
            <a:r>
              <a:rPr lang="en-GB" sz="1600" dirty="0">
                <a:latin typeface="Mark Pro" panose="020B0504020201010104" pitchFamily="34" charset="77"/>
              </a:rPr>
              <a:t>The operator of a publicly accessible refuelling station shall ensure that the station is designed to serve light-duty and heavy-duty vehicles. In freight terminals, operators or owners of these publicly accessible hydrogen refuelling stations shall ensure that these stations also serve liquid hydrogen.</a:t>
            </a:r>
          </a:p>
        </p:txBody>
      </p:sp>
      <p:pic>
        <p:nvPicPr>
          <p:cNvPr id="3" name="Bilde 2">
            <a:extLst>
              <a:ext uri="{FF2B5EF4-FFF2-40B4-BE49-F238E27FC236}">
                <a16:creationId xmlns:a16="http://schemas.microsoft.com/office/drawing/2014/main" id="{0F9E982D-455E-9A4C-AB82-AB76DE5147B0}"/>
              </a:ext>
            </a:extLst>
          </p:cNvPr>
          <p:cNvPicPr>
            <a:picLocks noChangeAspect="1"/>
          </p:cNvPicPr>
          <p:nvPr/>
        </p:nvPicPr>
        <p:blipFill>
          <a:blip r:embed="rId3"/>
          <a:stretch>
            <a:fillRect/>
          </a:stretch>
        </p:blipFill>
        <p:spPr>
          <a:xfrm>
            <a:off x="9171720" y="2815650"/>
            <a:ext cx="2731066" cy="3773837"/>
          </a:xfrm>
          <a:prstGeom prst="rect">
            <a:avLst/>
          </a:prstGeom>
          <a:ln>
            <a:solidFill>
              <a:srgbClr val="385988"/>
            </a:solidFill>
          </a:ln>
        </p:spPr>
      </p:pic>
    </p:spTree>
    <p:extLst>
      <p:ext uri="{BB962C8B-B14F-4D97-AF65-F5344CB8AC3E}">
        <p14:creationId xmlns:p14="http://schemas.microsoft.com/office/powerpoint/2010/main" val="2321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DE7FDC-88C9-6B40-BA2F-DC8DE88A048C}"/>
              </a:ext>
            </a:extLst>
          </p:cNvPr>
          <p:cNvSpPr>
            <a:spLocks noGrp="1"/>
          </p:cNvSpPr>
          <p:nvPr>
            <p:ph type="title"/>
          </p:nvPr>
        </p:nvSpPr>
        <p:spPr>
          <a:xfrm>
            <a:off x="547833" y="1005648"/>
            <a:ext cx="10515600" cy="822403"/>
          </a:xfrm>
        </p:spPr>
        <p:txBody>
          <a:bodyPr/>
          <a:lstStyle/>
          <a:p>
            <a:r>
              <a:rPr lang="en-GB" b="1" dirty="0">
                <a:solidFill>
                  <a:srgbClr val="026EBA"/>
                </a:solidFill>
                <a:latin typeface="Mark Pro" panose="020B0504020201010104" pitchFamily="34" charset="77"/>
              </a:rPr>
              <a:t>Norway</a:t>
            </a:r>
          </a:p>
        </p:txBody>
      </p:sp>
      <p:sp>
        <p:nvSpPr>
          <p:cNvPr id="4" name="Plassholder for tekst 7">
            <a:extLst>
              <a:ext uri="{FF2B5EF4-FFF2-40B4-BE49-F238E27FC236}">
                <a16:creationId xmlns:a16="http://schemas.microsoft.com/office/drawing/2014/main" id="{59347D2D-1F64-DF4A-B864-A8EE2DD549EC}"/>
              </a:ext>
            </a:extLst>
          </p:cNvPr>
          <p:cNvSpPr txBox="1">
            <a:spLocks/>
          </p:cNvSpPr>
          <p:nvPr/>
        </p:nvSpPr>
        <p:spPr>
          <a:xfrm>
            <a:off x="498764" y="1679451"/>
            <a:ext cx="8363597" cy="5097268"/>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026EBA"/>
              </a:buClr>
              <a:buSzPct val="100000"/>
            </a:pPr>
            <a:r>
              <a:rPr lang="en-GB" sz="1800" b="1" dirty="0">
                <a:latin typeface="Mark Pro" panose="020B0504020201010104" pitchFamily="34" charset="77"/>
                <a:hlinkClick r:id="rId3"/>
              </a:rPr>
              <a:t>Hydrogen Strategy published June 2020</a:t>
            </a:r>
            <a:endParaRPr lang="en-GB" sz="1800" b="1" dirty="0">
              <a:latin typeface="Mark Pro" panose="020B0504020201010104" pitchFamily="34" charset="77"/>
            </a:endParaRPr>
          </a:p>
          <a:p>
            <a:pPr lvl="1">
              <a:lnSpc>
                <a:spcPct val="120000"/>
              </a:lnSpc>
              <a:spcBef>
                <a:spcPts val="0"/>
              </a:spcBef>
              <a:buClr>
                <a:srgbClr val="026EBA"/>
              </a:buClr>
              <a:buSzPct val="100000"/>
            </a:pPr>
            <a:r>
              <a:rPr lang="en-GB" sz="1600" dirty="0">
                <a:latin typeface="Mark Pro" panose="020B0504020201010104" pitchFamily="34" charset="77"/>
              </a:rPr>
              <a:t>Public procurement to stimulate zero emission transport</a:t>
            </a:r>
          </a:p>
          <a:p>
            <a:pPr lvl="1">
              <a:lnSpc>
                <a:spcPct val="120000"/>
              </a:lnSpc>
              <a:spcBef>
                <a:spcPts val="0"/>
              </a:spcBef>
              <a:buClr>
                <a:srgbClr val="026EBA"/>
              </a:buClr>
              <a:buSzPct val="100000"/>
            </a:pPr>
            <a:r>
              <a:rPr lang="en-GB" sz="1600" dirty="0">
                <a:latin typeface="Mark Pro" panose="020B0504020201010104" pitchFamily="34" charset="77"/>
              </a:rPr>
              <a:t>Prioritizing Industry and maritime transport</a:t>
            </a:r>
          </a:p>
          <a:p>
            <a:pPr lvl="1">
              <a:lnSpc>
                <a:spcPct val="120000"/>
              </a:lnSpc>
              <a:spcBef>
                <a:spcPts val="0"/>
              </a:spcBef>
              <a:buClr>
                <a:srgbClr val="026EBA"/>
              </a:buClr>
              <a:buSzPct val="100000"/>
            </a:pPr>
            <a:r>
              <a:rPr lang="en-GB" sz="1600" dirty="0">
                <a:latin typeface="Mark Pro" panose="020B0504020201010104" pitchFamily="34" charset="77"/>
              </a:rPr>
              <a:t>More a description than a strategy; missing ambitions and concrete targets</a:t>
            </a:r>
          </a:p>
          <a:p>
            <a:pPr>
              <a:buClr>
                <a:srgbClr val="026EBA"/>
              </a:buClr>
              <a:buSzPct val="100000"/>
            </a:pPr>
            <a:r>
              <a:rPr lang="en-GB" sz="1800" b="1" dirty="0">
                <a:latin typeface="Mark Pro" panose="020B0504020201010104" pitchFamily="34" charset="77"/>
                <a:hlinkClick r:id="rId4"/>
              </a:rPr>
              <a:t>Hydrogen Roadmap published June 2021</a:t>
            </a:r>
            <a:endParaRPr lang="en-GB" sz="1800" b="1" dirty="0">
              <a:latin typeface="Mark Pro" panose="020B0504020201010104" pitchFamily="34" charset="77"/>
            </a:endParaRPr>
          </a:p>
          <a:p>
            <a:pPr lvl="1">
              <a:buClr>
                <a:srgbClr val="026EBA"/>
              </a:buClr>
              <a:buSzPct val="100000"/>
            </a:pPr>
            <a:r>
              <a:rPr lang="en-GB" sz="1600" b="1" dirty="0">
                <a:solidFill>
                  <a:srgbClr val="026EBA"/>
                </a:solidFill>
                <a:latin typeface="Mark Pro" panose="020B0504020201010104" pitchFamily="34" charset="77"/>
              </a:rPr>
              <a:t>By 2025: </a:t>
            </a:r>
          </a:p>
          <a:p>
            <a:pPr lvl="2">
              <a:lnSpc>
                <a:spcPct val="120000"/>
              </a:lnSpc>
              <a:spcBef>
                <a:spcPts val="0"/>
              </a:spcBef>
              <a:buClr>
                <a:srgbClr val="026EBA"/>
              </a:buClr>
              <a:buSzPct val="100000"/>
            </a:pPr>
            <a:r>
              <a:rPr lang="en-GB" sz="1600" b="1" dirty="0">
                <a:latin typeface="Mark Pro" panose="020B0504020201010104" pitchFamily="34" charset="77"/>
              </a:rPr>
              <a:t>5 hydrogen hubs in maritime </a:t>
            </a:r>
            <a:r>
              <a:rPr lang="en-GB" sz="1600" dirty="0">
                <a:latin typeface="Mark Pro" panose="020B0504020201010104" pitchFamily="34" charset="77"/>
              </a:rPr>
              <a:t>sector with opportunities for the development of land transport, </a:t>
            </a:r>
          </a:p>
          <a:p>
            <a:pPr lvl="2">
              <a:lnSpc>
                <a:spcPct val="120000"/>
              </a:lnSpc>
              <a:spcBef>
                <a:spcPts val="0"/>
              </a:spcBef>
              <a:buClr>
                <a:srgbClr val="026EBA"/>
              </a:buClr>
              <a:buSzPct val="100000"/>
            </a:pPr>
            <a:r>
              <a:rPr lang="en-GB" sz="1600" b="1" dirty="0">
                <a:latin typeface="Mark Pro" panose="020B0504020201010104" pitchFamily="34" charset="77"/>
              </a:rPr>
              <a:t>1-2 industry projects</a:t>
            </a:r>
            <a:r>
              <a:rPr lang="en-GB" sz="1600" dirty="0">
                <a:latin typeface="Mark Pro" panose="020B0504020201010104" pitchFamily="34" charset="77"/>
              </a:rPr>
              <a:t>, </a:t>
            </a:r>
          </a:p>
          <a:p>
            <a:pPr lvl="2">
              <a:lnSpc>
                <a:spcPct val="120000"/>
              </a:lnSpc>
              <a:spcBef>
                <a:spcPts val="0"/>
              </a:spcBef>
              <a:buClr>
                <a:srgbClr val="026EBA"/>
              </a:buClr>
              <a:buSzPct val="100000"/>
            </a:pPr>
            <a:r>
              <a:rPr lang="en-GB" sz="1600" b="1" dirty="0">
                <a:latin typeface="Mark Pro" panose="020B0504020201010104" pitchFamily="34" charset="77"/>
              </a:rPr>
              <a:t>5-10 pilot projects</a:t>
            </a:r>
          </a:p>
          <a:p>
            <a:pPr lvl="1">
              <a:buClr>
                <a:srgbClr val="026EBA"/>
              </a:buClr>
              <a:buSzPct val="100000"/>
            </a:pPr>
            <a:r>
              <a:rPr lang="en-GB" sz="1600" b="1" dirty="0">
                <a:solidFill>
                  <a:srgbClr val="026EBA"/>
                </a:solidFill>
                <a:latin typeface="Mark Pro" panose="020B0504020201010104" pitchFamily="34" charset="77"/>
              </a:rPr>
              <a:t>By 2030: </a:t>
            </a:r>
          </a:p>
          <a:p>
            <a:pPr lvl="2">
              <a:lnSpc>
                <a:spcPct val="120000"/>
              </a:lnSpc>
              <a:spcBef>
                <a:spcPts val="0"/>
              </a:spcBef>
              <a:buClr>
                <a:srgbClr val="026EBA"/>
              </a:buClr>
              <a:buSzPct val="100000"/>
            </a:pPr>
            <a:r>
              <a:rPr lang="en-GB" sz="1600" b="1" dirty="0">
                <a:latin typeface="Mark Pro" panose="020B0504020201010104" pitchFamily="34" charset="77"/>
              </a:rPr>
              <a:t>Network</a:t>
            </a:r>
            <a:r>
              <a:rPr lang="en-GB" sz="1600" dirty="0">
                <a:latin typeface="Mark Pro" panose="020B0504020201010104" pitchFamily="34" charset="77"/>
              </a:rPr>
              <a:t> of hubs with supply to vessels and vehicles, </a:t>
            </a:r>
          </a:p>
          <a:p>
            <a:pPr lvl="2">
              <a:lnSpc>
                <a:spcPct val="120000"/>
              </a:lnSpc>
              <a:spcBef>
                <a:spcPts val="0"/>
              </a:spcBef>
              <a:buClr>
                <a:srgbClr val="026EBA"/>
              </a:buClr>
              <a:buSzPct val="100000"/>
            </a:pPr>
            <a:r>
              <a:rPr lang="en-GB" sz="1600" dirty="0">
                <a:latin typeface="Mark Pro" panose="020B0504020201010104" pitchFamily="34" charset="77"/>
              </a:rPr>
              <a:t>hydrogen vessels are </a:t>
            </a:r>
            <a:r>
              <a:rPr lang="en-GB" sz="1600" b="1" dirty="0">
                <a:latin typeface="Mark Pro" panose="020B0504020201010104" pitchFamily="34" charset="77"/>
              </a:rPr>
              <a:t>competitive and safe</a:t>
            </a:r>
            <a:r>
              <a:rPr lang="en-GB" sz="1600" dirty="0">
                <a:latin typeface="Mark Pro" panose="020B0504020201010104" pitchFamily="34" charset="77"/>
              </a:rPr>
              <a:t>, </a:t>
            </a:r>
          </a:p>
          <a:p>
            <a:pPr lvl="2">
              <a:lnSpc>
                <a:spcPct val="120000"/>
              </a:lnSpc>
              <a:spcBef>
                <a:spcPts val="0"/>
              </a:spcBef>
              <a:buClr>
                <a:srgbClr val="026EBA"/>
              </a:buClr>
              <a:buSzPct val="100000"/>
            </a:pPr>
            <a:r>
              <a:rPr lang="en-GB" sz="1600" dirty="0">
                <a:latin typeface="Mark Pro" panose="020B0504020201010104" pitchFamily="34" charset="77"/>
              </a:rPr>
              <a:t>realization of full-scale hydrogen projects in the </a:t>
            </a:r>
            <a:r>
              <a:rPr lang="en-GB" sz="1600" b="1" dirty="0">
                <a:latin typeface="Mark Pro" panose="020B0504020201010104" pitchFamily="34" charset="77"/>
              </a:rPr>
              <a:t>industry</a:t>
            </a:r>
            <a:r>
              <a:rPr lang="en-GB" sz="1600" dirty="0">
                <a:latin typeface="Mark Pro" panose="020B0504020201010104" pitchFamily="34" charset="77"/>
              </a:rPr>
              <a:t>, </a:t>
            </a:r>
          </a:p>
          <a:p>
            <a:pPr lvl="2">
              <a:lnSpc>
                <a:spcPct val="120000"/>
              </a:lnSpc>
              <a:spcBef>
                <a:spcPts val="0"/>
              </a:spcBef>
              <a:buClr>
                <a:srgbClr val="026EBA"/>
              </a:buClr>
              <a:buSzPct val="100000"/>
            </a:pPr>
            <a:r>
              <a:rPr lang="en-GB" sz="1600" dirty="0">
                <a:latin typeface="Mark Pro" panose="020B0504020201010104" pitchFamily="34" charset="77"/>
              </a:rPr>
              <a:t>use of hydrogen is a </a:t>
            </a:r>
            <a:r>
              <a:rPr lang="en-GB" sz="1600" b="1" dirty="0">
                <a:latin typeface="Mark Pro" panose="020B0504020201010104" pitchFamily="34" charset="77"/>
              </a:rPr>
              <a:t>competitive alternative</a:t>
            </a:r>
            <a:r>
              <a:rPr lang="en-GB" sz="1600" dirty="0">
                <a:latin typeface="Mark Pro" panose="020B0504020201010104" pitchFamily="34" charset="77"/>
              </a:rPr>
              <a:t> to fossil energy, </a:t>
            </a:r>
          </a:p>
          <a:p>
            <a:pPr lvl="2">
              <a:lnSpc>
                <a:spcPct val="120000"/>
              </a:lnSpc>
              <a:spcBef>
                <a:spcPts val="0"/>
              </a:spcBef>
              <a:buClr>
                <a:srgbClr val="026EBA"/>
              </a:buClr>
              <a:buSzPct val="100000"/>
            </a:pPr>
            <a:r>
              <a:rPr lang="en-GB" sz="1600" b="1" dirty="0">
                <a:latin typeface="Mark Pro" panose="020B0504020201010104" pitchFamily="34" charset="77"/>
              </a:rPr>
              <a:t>export</a:t>
            </a:r>
            <a:r>
              <a:rPr lang="en-GB" sz="1600" dirty="0">
                <a:latin typeface="Mark Pro" panose="020B0504020201010104" pitchFamily="34" charset="77"/>
              </a:rPr>
              <a:t> of hydrogen and technologies</a:t>
            </a:r>
          </a:p>
          <a:p>
            <a:pPr>
              <a:buClr>
                <a:srgbClr val="026EBA"/>
              </a:buClr>
              <a:buSzPct val="100000"/>
            </a:pPr>
            <a:r>
              <a:rPr lang="en-GB" sz="1800" b="1" dirty="0">
                <a:solidFill>
                  <a:srgbClr val="026EBA"/>
                </a:solidFill>
                <a:latin typeface="Mark Pro" panose="020B0504020201010104" pitchFamily="34" charset="77"/>
              </a:rPr>
              <a:t>2021: New government has taken office. More efforts within hydrogen is expected </a:t>
            </a:r>
          </a:p>
          <a:p>
            <a:pPr lvl="1">
              <a:lnSpc>
                <a:spcPct val="120000"/>
              </a:lnSpc>
              <a:spcBef>
                <a:spcPts val="0"/>
              </a:spcBef>
              <a:buClr>
                <a:srgbClr val="026EBA"/>
              </a:buClr>
              <a:buSzPct val="100000"/>
            </a:pPr>
            <a:r>
              <a:rPr lang="en-GB" sz="1600" dirty="0">
                <a:latin typeface="Mark Pro" panose="020B0504020201010104" pitchFamily="34" charset="77"/>
              </a:rPr>
              <a:t>Will build a coherent value chain where hydrogen production, distribution and use are developed in parallel</a:t>
            </a:r>
          </a:p>
          <a:p>
            <a:pPr lvl="1">
              <a:lnSpc>
                <a:spcPct val="120000"/>
              </a:lnSpc>
              <a:spcBef>
                <a:spcPts val="0"/>
              </a:spcBef>
              <a:buClr>
                <a:srgbClr val="026EBA"/>
              </a:buClr>
              <a:buSzPct val="100000"/>
            </a:pPr>
            <a:r>
              <a:rPr lang="en-GB" sz="1600" dirty="0">
                <a:latin typeface="Mark Pro" panose="020B0504020201010104" pitchFamily="34" charset="77"/>
              </a:rPr>
              <a:t>Will set a target for annual production of blue and green hydrogen by 2030</a:t>
            </a:r>
          </a:p>
        </p:txBody>
      </p:sp>
      <p:pic>
        <p:nvPicPr>
          <p:cNvPr id="6" name="Picture 6">
            <a:extLst>
              <a:ext uri="{FF2B5EF4-FFF2-40B4-BE49-F238E27FC236}">
                <a16:creationId xmlns:a16="http://schemas.microsoft.com/office/drawing/2014/main" id="{2DB8B709-0EDF-0647-94BA-A8D9FD0317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8902" y="1136277"/>
            <a:ext cx="2184991" cy="3074879"/>
          </a:xfrm>
          <a:prstGeom prst="rect">
            <a:avLst/>
          </a:prstGeom>
          <a:solidFill>
            <a:schemeClr val="lt1"/>
          </a:solidFill>
        </p:spPr>
      </p:pic>
      <p:pic>
        <p:nvPicPr>
          <p:cNvPr id="7" name="Bilde 6">
            <a:extLst>
              <a:ext uri="{FF2B5EF4-FFF2-40B4-BE49-F238E27FC236}">
                <a16:creationId xmlns:a16="http://schemas.microsoft.com/office/drawing/2014/main" id="{F9D7612D-68E3-FA4A-A13F-50BE0E61B2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37486" y="4341785"/>
            <a:ext cx="3136407" cy="2193182"/>
          </a:xfrm>
          <a:prstGeom prst="rect">
            <a:avLst/>
          </a:prstGeom>
        </p:spPr>
      </p:pic>
    </p:spTree>
    <p:extLst>
      <p:ext uri="{BB962C8B-B14F-4D97-AF65-F5344CB8AC3E}">
        <p14:creationId xmlns:p14="http://schemas.microsoft.com/office/powerpoint/2010/main" val="404139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58A7545453204D8E26B881B5775D6B" ma:contentTypeVersion="18" ma:contentTypeDescription="Create a new document." ma:contentTypeScope="" ma:versionID="628411e51a837b43bfd10104d41e755d">
  <xsd:schema xmlns:xsd="http://www.w3.org/2001/XMLSchema" xmlns:xs="http://www.w3.org/2001/XMLSchema" xmlns:p="http://schemas.microsoft.com/office/2006/metadata/properties" xmlns:ns2="22202cbf-4a09-447a-905e-e964074a0a78" xmlns:ns3="9b02b0ae-cf93-40ce-8c17-b1845cb6ceb8" targetNamespace="http://schemas.microsoft.com/office/2006/metadata/properties" ma:root="true" ma:fieldsID="ac354cb439f6dbe6891b8168684d7e09" ns2:_="" ns3:_="">
    <xsd:import namespace="22202cbf-4a09-447a-905e-e964074a0a78"/>
    <xsd:import namespace="9b02b0ae-cf93-40ce-8c17-b1845cb6ce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02cbf-4a09-447a-905e-e964074a0a7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6353b99-6b70-47ca-bdf2-fa4831d9f424}" ma:internalName="TaxCatchAll" ma:showField="CatchAllData" ma:web="22202cbf-4a09-447a-905e-e964074a0a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2b0ae-cf93-40ce-8c17-b1845cb6ce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f0c7ce-1e02-4f47-9633-1e227590ee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202cbf-4a09-447a-905e-e964074a0a78" xsi:nil="true"/>
    <lcf76f155ced4ddcb4097134ff3c332f xmlns="9b02b0ae-cf93-40ce-8c17-b1845cb6ce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0C546A-5F54-4743-8BC4-3DBBACE54796}"/>
</file>

<file path=customXml/itemProps2.xml><?xml version="1.0" encoding="utf-8"?>
<ds:datastoreItem xmlns:ds="http://schemas.openxmlformats.org/officeDocument/2006/customXml" ds:itemID="{BCCD795C-E68F-4A49-957F-8201BAEE7FBF}">
  <ds:schemaRefs>
    <ds:schemaRef ds:uri="http://schemas.microsoft.com/sharepoint/v3/contenttype/forms"/>
  </ds:schemaRefs>
</ds:datastoreItem>
</file>

<file path=customXml/itemProps3.xml><?xml version="1.0" encoding="utf-8"?>
<ds:datastoreItem xmlns:ds="http://schemas.openxmlformats.org/officeDocument/2006/customXml" ds:itemID="{72045046-94B7-45AD-A465-31F46B4EA028}">
  <ds:schemaRefs>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http://schemas.microsoft.com/office/2006/metadata/properties"/>
    <ds:schemaRef ds:uri="332262ca-1eda-483a-ad60-740979a180b2"/>
    <ds:schemaRef ds:uri="6342727d-356a-4276-82b8-92b20e735e9f"/>
  </ds:schemaRefs>
</ds:datastoreItem>
</file>

<file path=docProps/app.xml><?xml version="1.0" encoding="utf-8"?>
<Properties xmlns="http://schemas.openxmlformats.org/officeDocument/2006/extended-properties" xmlns:vt="http://schemas.openxmlformats.org/officeDocument/2006/docPropsVTypes">
  <Template/>
  <TotalTime>33915</TotalTime>
  <Words>2938</Words>
  <Application>Microsoft Office PowerPoint</Application>
  <PresentationFormat>Widescreen</PresentationFormat>
  <Paragraphs>334</Paragraphs>
  <Slides>25</Slides>
  <Notes>24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25</vt:i4>
      </vt:variant>
    </vt:vector>
  </HeadingPairs>
  <TitlesOfParts>
    <vt:vector size="30" baseType="lpstr">
      <vt:lpstr>Arial</vt:lpstr>
      <vt:lpstr>Calibri</vt:lpstr>
      <vt:lpstr>Mark Pro</vt:lpstr>
      <vt:lpstr>Mark Pro Extlight</vt:lpstr>
      <vt:lpstr>Office-tema</vt:lpstr>
      <vt:lpstr>PowerPoint-presentasjon</vt:lpstr>
      <vt:lpstr>PowerPoint-presentasjon</vt:lpstr>
      <vt:lpstr>About Next Wave</vt:lpstr>
      <vt:lpstr>Next Wave Reports</vt:lpstr>
      <vt:lpstr>The Hydrogen Landscape</vt:lpstr>
      <vt:lpstr>Europe</vt:lpstr>
      <vt:lpstr>Standards and Directives Stimulating Transition to Zero-emission</vt:lpstr>
      <vt:lpstr>Alternative Fuel Infrastructure Regulation (AFIR)</vt:lpstr>
      <vt:lpstr>Norway</vt:lpstr>
      <vt:lpstr>Sweden</vt:lpstr>
      <vt:lpstr>Denmark</vt:lpstr>
      <vt:lpstr>Finland</vt:lpstr>
      <vt:lpstr>Iceland</vt:lpstr>
      <vt:lpstr>Nordic Hydrogen Industry  in Lead Position</vt:lpstr>
      <vt:lpstr>Status: Vehicles</vt:lpstr>
      <vt:lpstr>Status:  Infrastructure (Dec 21st, 2021)</vt:lpstr>
      <vt:lpstr>Status: Instruments and Incentives </vt:lpstr>
      <vt:lpstr>Necessary Incentives for Hydrogen in Heavy-Duty Transport</vt:lpstr>
      <vt:lpstr>Possible Barriers for Hydrogen Heavy-Duty Transport</vt:lpstr>
      <vt:lpstr>Next Wave Vision  - for Nordic rollout of hydrogen trucks</vt:lpstr>
      <vt:lpstr>Next Wave Ambition  - for Nordic rollout of hydrogen trucks</vt:lpstr>
      <vt:lpstr>Next Wave Vision  - for Nordic infrastructure for hydrogen heavy-duty vehicles</vt:lpstr>
      <vt:lpstr>Proposed Cross-border Infrastructure</vt:lpstr>
      <vt:lpstr>Next Wave Recommendation  - for development of a Nordic Hydrogen Vision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Wave</dc:title>
  <dc:creator>Jon Eriksen</dc:creator>
  <cp:lastModifiedBy>Jon Eriksen</cp:lastModifiedBy>
  <cp:revision>114</cp:revision>
  <dcterms:created xsi:type="dcterms:W3CDTF">2019-08-26T11:59:25Z</dcterms:created>
  <dcterms:modified xsi:type="dcterms:W3CDTF">2022-07-25T10:50:12Z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0x0101006958A7545453204D8E26B881B5775D6B</vt:lpwstr>
  </property>
</Properties>
</file>